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77" r:id="rId5"/>
    <p:sldId id="264" r:id="rId6"/>
    <p:sldId id="278" r:id="rId7"/>
    <p:sldId id="275" r:id="rId8"/>
    <p:sldId id="276" r:id="rId9"/>
    <p:sldId id="279" r:id="rId10"/>
    <p:sldId id="281" r:id="rId11"/>
    <p:sldId id="282" r:id="rId12"/>
    <p:sldId id="280" r:id="rId13"/>
    <p:sldId id="283" r:id="rId14"/>
    <p:sldId id="284" r:id="rId15"/>
    <p:sldId id="285" r:id="rId16"/>
    <p:sldId id="286" r:id="rId17"/>
    <p:sldId id="274" r:id="rId18"/>
    <p:sldId id="259" r:id="rId19"/>
    <p:sldId id="263" r:id="rId20"/>
    <p:sldId id="266" r:id="rId21"/>
    <p:sldId id="267" r:id="rId22"/>
    <p:sldId id="268" r:id="rId23"/>
    <p:sldId id="270" r:id="rId24"/>
    <p:sldId id="271" r:id="rId25"/>
    <p:sldId id="273" r:id="rId26"/>
    <p:sldId id="272" r:id="rId27"/>
    <p:sldId id="296" r:id="rId28"/>
    <p:sldId id="287" r:id="rId29"/>
    <p:sldId id="297" r:id="rId30"/>
    <p:sldId id="269" r:id="rId31"/>
    <p:sldId id="294" r:id="rId32"/>
    <p:sldId id="288" r:id="rId33"/>
    <p:sldId id="289" r:id="rId34"/>
    <p:sldId id="291" r:id="rId35"/>
    <p:sldId id="290" r:id="rId36"/>
    <p:sldId id="292" r:id="rId37"/>
    <p:sldId id="295" r:id="rId38"/>
    <p:sldId id="293"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E26"/>
    <a:srgbClr val="A50021"/>
    <a:srgbClr val="F0F0F0"/>
    <a:srgbClr val="FF6600"/>
    <a:srgbClr val="660033"/>
    <a:srgbClr val="FF9900"/>
    <a:srgbClr val="FD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4" d="100"/>
          <a:sy n="84" d="100"/>
        </p:scale>
        <p:origin x="-180" y="252"/>
      </p:cViewPr>
      <p:guideLst>
        <p:guide orient="horz" pos="2160"/>
        <p:guide pos="38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1AFC01D1-A29A-4523-92F9-90258B770D0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1AFC01D1-A29A-4523-92F9-90258B770D0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1AFC01D1-A29A-4523-92F9-90258B770D0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1AFC01D1-A29A-4523-92F9-90258B770D0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1AFC01D1-A29A-4523-92F9-90258B770D0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1AFC01D1-A29A-4523-92F9-90258B770D0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1AFC01D1-A29A-4523-92F9-90258B770D05}"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1AFC01D1-A29A-4523-92F9-90258B770D05}"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FC01D1-A29A-4523-92F9-90258B770D05}"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1AFC01D1-A29A-4523-92F9-90258B770D0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1AFC01D1-A29A-4523-92F9-90258B770D0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9BA82E-E87E-4FB5-9C97-DF06A219B81C}"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C01D1-A29A-4523-92F9-90258B770D05}"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BA82E-E87E-4FB5-9C97-DF06A219B81C}"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hyperlink" Target="https://uni.cf/3IhDgoq"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hyperlink" Target="https://l.facebook.com/l.php?u=https://bit.ly/3qcs7ix?fbclid=IwAR0Y8a81-5R1UU97wp45RYqypqb0rwGueEq2MpVvuvCy-3OqVO7Nffe162A&amp;h=AT2TulaDZi260V4ZBKyQHpDS86pbDCjN3OLJo0XYUkqgf3An5egRRDkW8WV2KQmFCVVIutAULTiaHgYa8GXcgEGkDK0TecFBoxThXRfTYbnwshWVt4o6cWAm9QZMh2_Ya3Q&amp;__tn__=-UK-R&amp;c%5b0%5d=AT1gebtlRjsINtb-sC7FEIJPYodfS9ESCUBABXdeVXbaDLwjIa9H7_9LHDBM1DJtFUJVzcFX2QkAg-7ny7jinGb2vL83-NNjYMY_KqUJXNQ2ZDpdkx8FU8uXG4MJ_mjgVvzqGNj2Vre88eMi8fJO-B1xzaTXQQRjabypRDN07E0t36U" TargetMode="Externa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hyperlink" Target="https://www.unicef.org/ukraine/reports" TargetMode="External"/><Relationship Id="rId2" Type="http://schemas.openxmlformats.org/officeDocument/2006/relationships/hyperlink" Target="https://www.unicef.org/ukraine/stories/establish-contact-with-child-traumatic-experience" TargetMode="External"/><Relationship Id="rId1" Type="http://schemas.openxmlformats.org/officeDocument/2006/relationships/hyperlink" Target="https://www.unicef.org/ukraine/stories/about-post-traumatic-stress-disord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4509" y="1501054"/>
            <a:ext cx="7462982" cy="2387600"/>
          </a:xfrm>
        </p:spPr>
        <p:txBody>
          <a:bodyPr>
            <a:normAutofit/>
          </a:bodyPr>
          <a:lstStyle/>
          <a:p>
            <a:r>
              <a:rPr lang="ru-RU" sz="4400" b="1" dirty="0" smtClean="0">
                <a:solidFill>
                  <a:srgbClr val="FD0050"/>
                </a:solidFill>
                <a:latin typeface="+mn-lt"/>
                <a:cs typeface="Aharoni" panose="02010803020104030203" pitchFamily="2" charset="-79"/>
              </a:rPr>
              <a:t>ПІДТРИМКА ДІТЕЙ ДОШКІЛЬНОГО ВІКУ </a:t>
            </a:r>
            <a:br>
              <a:rPr lang="ru-RU" sz="4400" b="1" dirty="0" smtClean="0">
                <a:solidFill>
                  <a:srgbClr val="FD0050"/>
                </a:solidFill>
                <a:latin typeface="+mn-lt"/>
                <a:cs typeface="Aharoni" panose="02010803020104030203" pitchFamily="2" charset="-79"/>
              </a:rPr>
            </a:br>
            <a:r>
              <a:rPr lang="ru-RU" sz="4400" b="1" dirty="0" smtClean="0">
                <a:solidFill>
                  <a:srgbClr val="FD0050"/>
                </a:solidFill>
                <a:latin typeface="+mn-lt"/>
                <a:cs typeface="Aharoni" panose="02010803020104030203" pitchFamily="2" charset="-79"/>
              </a:rPr>
              <a:t> в </a:t>
            </a:r>
            <a:r>
              <a:rPr lang="ru-RU" sz="4400" b="1" dirty="0" err="1" smtClean="0">
                <a:solidFill>
                  <a:srgbClr val="FD0050"/>
                </a:solidFill>
                <a:latin typeface="+mn-lt"/>
                <a:cs typeface="Aharoni" panose="02010803020104030203" pitchFamily="2" charset="-79"/>
              </a:rPr>
              <a:t>надзивачайних</a:t>
            </a:r>
            <a:r>
              <a:rPr lang="ru-RU" sz="4400" b="1" dirty="0" smtClean="0">
                <a:solidFill>
                  <a:srgbClr val="FD0050"/>
                </a:solidFill>
                <a:latin typeface="+mn-lt"/>
                <a:cs typeface="Aharoni" panose="02010803020104030203" pitchFamily="2" charset="-79"/>
              </a:rPr>
              <a:t> </a:t>
            </a:r>
            <a:r>
              <a:rPr lang="ru-RU" sz="4400" b="1" dirty="0" err="1" smtClean="0">
                <a:solidFill>
                  <a:srgbClr val="FD0050"/>
                </a:solidFill>
                <a:latin typeface="+mn-lt"/>
                <a:cs typeface="Aharoni" panose="02010803020104030203" pitchFamily="2" charset="-79"/>
              </a:rPr>
              <a:t>ситуаціях</a:t>
            </a:r>
            <a:endParaRPr lang="ru-RU" sz="4400" b="1" dirty="0">
              <a:solidFill>
                <a:srgbClr val="FD0050"/>
              </a:solidFill>
              <a:latin typeface="+mn-lt"/>
              <a:cs typeface="Aharoni" panose="02010803020104030203" pitchFamily="2" charset="-79"/>
            </a:endParaRPr>
          </a:p>
        </p:txBody>
      </p:sp>
      <p:sp>
        <p:nvSpPr>
          <p:cNvPr id="4" name="Прямоугольник 3"/>
          <p:cNvSpPr/>
          <p:nvPr/>
        </p:nvSpPr>
        <p:spPr>
          <a:xfrm>
            <a:off x="2770611" y="488131"/>
            <a:ext cx="7056784" cy="720080"/>
          </a:xfrm>
          <a:prstGeom prst="rect">
            <a:avLst/>
          </a:prstGeom>
          <a:noFill/>
          <a:ln w="9525" cap="flat" cmpd="sng" algn="ctr">
            <a:solidFill>
              <a:schemeClr val="tx1"/>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altLang="ru-RU" sz="2400" b="0" i="0" u="none" strike="noStrike" kern="0" cap="none" spc="0" normalizeH="0" baseline="0" noProof="0" dirty="0" smtClean="0">
                <a:ln>
                  <a:solidFill>
                    <a:srgbClr val="660033"/>
                  </a:solidFill>
                </a:ln>
                <a:solidFill>
                  <a:srgbClr val="C00000"/>
                </a:solidFill>
                <a:uLnTx/>
                <a:uFillTx/>
                <a:ea typeface="+mn-ea"/>
                <a:cs typeface="Arial" panose="020B0604020202020204" pitchFamily="34" charset="0"/>
              </a:rPr>
              <a:t>Комунальний заклад </a:t>
            </a:r>
            <a:r>
              <a:rPr kumimoji="0" lang="ru-RU" sz="2400" b="0" i="0" u="none" strike="noStrike" kern="0" cap="none" spc="0" normalizeH="0" baseline="0" noProof="0" dirty="0" smtClean="0">
                <a:ln>
                  <a:solidFill>
                    <a:srgbClr val="660033"/>
                  </a:solidFill>
                </a:ln>
                <a:solidFill>
                  <a:srgbClr val="C00000"/>
                </a:solidFill>
                <a:uLnTx/>
                <a:uFillTx/>
                <a:ea typeface="+mn-ea"/>
                <a:cs typeface="Arial" panose="020B0604020202020204" pitchFamily="34" charset="0"/>
              </a:rPr>
              <a:t>«</a:t>
            </a:r>
            <a:r>
              <a:rPr kumimoji="0" lang="uk-UA" altLang="ru-RU" sz="2400" b="0" i="0" u="none" strike="noStrike" kern="0" cap="none" spc="0" normalizeH="0" baseline="0" noProof="0" dirty="0" smtClean="0">
                <a:ln>
                  <a:solidFill>
                    <a:srgbClr val="660033"/>
                  </a:solidFill>
                </a:ln>
                <a:solidFill>
                  <a:srgbClr val="C00000"/>
                </a:solidFill>
                <a:uLnTx/>
                <a:uFillTx/>
                <a:ea typeface="+mn-ea"/>
                <a:cs typeface="Arial" panose="020B0604020202020204" pitchFamily="34" charset="0"/>
              </a:rPr>
              <a:t>Лозівський Ліцей №10</a:t>
            </a:r>
            <a:r>
              <a:rPr kumimoji="0" lang="ru-RU" sz="2400" b="0" i="0" u="none" strike="noStrike" kern="0" cap="none" spc="0" normalizeH="0" baseline="0" noProof="0" dirty="0" smtClean="0">
                <a:ln>
                  <a:solidFill>
                    <a:srgbClr val="660033"/>
                  </a:solidFill>
                </a:ln>
                <a:solidFill>
                  <a:srgbClr val="C00000"/>
                </a:solidFill>
                <a:uLnTx/>
                <a:uFillTx/>
                <a:ea typeface="+mn-ea"/>
                <a:cs typeface="Arial" panose="020B0604020202020204" pitchFamily="34" charset="0"/>
              </a:rPr>
              <a:t>»</a:t>
            </a:r>
            <a:r>
              <a:rPr kumimoji="0" lang="uk-UA" altLang="ru-RU" sz="2400" b="0" i="0" u="none" strike="noStrike" kern="0" cap="none" spc="0" normalizeH="0" baseline="0" noProof="0" dirty="0" smtClean="0">
                <a:ln>
                  <a:solidFill>
                    <a:srgbClr val="660033"/>
                  </a:solidFill>
                </a:ln>
                <a:solidFill>
                  <a:srgbClr val="C00000"/>
                </a:solidFill>
                <a:uLnTx/>
                <a:uFillTx/>
                <a:ea typeface="+mn-ea"/>
                <a:cs typeface="Arial" panose="020B0604020202020204" pitchFamily="34" charset="0"/>
              </a:rPr>
              <a:t> Лозівської міської ради Харківської області</a:t>
            </a:r>
            <a:endParaRPr kumimoji="0" lang="uk-UA" altLang="ru-RU" sz="2400" b="0" i="0" u="none" strike="noStrike" kern="0" cap="none" spc="0" normalizeH="0" baseline="0" noProof="0" dirty="0" smtClean="0">
              <a:ln>
                <a:solidFill>
                  <a:srgbClr val="660033"/>
                </a:solidFill>
              </a:ln>
              <a:solidFill>
                <a:srgbClr val="C00000"/>
              </a:solidFill>
              <a:uLnTx/>
              <a:uFillTx/>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6622" y="150637"/>
            <a:ext cx="5271911" cy="933095"/>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uk-UA" sz="3200" b="1" dirty="0" smtClean="0">
                <a:ln>
                  <a:solidFill>
                    <a:schemeClr val="bg1"/>
                  </a:solidFill>
                </a:ln>
                <a:solidFill>
                  <a:srgbClr val="A50021"/>
                </a:solidFill>
                <a:latin typeface="+mn-lt"/>
              </a:rPr>
              <a:t>Пропонуємо розглянути фази ПТСР у дітей</a:t>
            </a:r>
            <a:endParaRPr lang="uk-UA" sz="3200" b="1" dirty="0">
              <a:ln>
                <a:solidFill>
                  <a:schemeClr val="bg1"/>
                </a:solidFill>
              </a:ln>
              <a:solidFill>
                <a:srgbClr val="A50021"/>
              </a:solidFill>
              <a:latin typeface="+mn-lt"/>
            </a:endParaRPr>
          </a:p>
        </p:txBody>
      </p:sp>
      <p:sp>
        <p:nvSpPr>
          <p:cNvPr id="3" name="Заголовок 1"/>
          <p:cNvSpPr txBox="1"/>
          <p:nvPr/>
        </p:nvSpPr>
        <p:spPr>
          <a:xfrm>
            <a:off x="1693333" y="1490134"/>
            <a:ext cx="9414933" cy="2994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200" b="1" dirty="0">
              <a:solidFill>
                <a:srgbClr val="660033"/>
              </a:solidFill>
              <a:latin typeface="+mn-lt"/>
            </a:endParaRPr>
          </a:p>
        </p:txBody>
      </p:sp>
      <p:sp>
        <p:nvSpPr>
          <p:cNvPr id="4" name="Прямоугольник 3"/>
          <p:cNvSpPr/>
          <p:nvPr/>
        </p:nvSpPr>
        <p:spPr>
          <a:xfrm>
            <a:off x="1027288" y="1295159"/>
            <a:ext cx="10374489" cy="5262979"/>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400" b="1" dirty="0" smtClean="0">
                <a:solidFill>
                  <a:srgbClr val="C00000"/>
                </a:solidFill>
              </a:rPr>
              <a:t>Як і будь-який процес, ПТСР має відповідні фази проходження, і далеко не завжди він утворює незворотні порушення особистості, треба розуміти, що для того, щоб людина «позбулась» ПТСР, необхідно звернутися за допомогою до спеціалістів та не уникати цієї проблеми. </a:t>
            </a:r>
            <a:endParaRPr lang="uk-UA" sz="2400" b="1" dirty="0" smtClean="0">
              <a:solidFill>
                <a:srgbClr val="C00000"/>
              </a:solidFill>
            </a:endParaRPr>
          </a:p>
          <a:p>
            <a:endParaRPr lang="uk-UA" sz="2400" b="1" dirty="0" smtClean="0">
              <a:solidFill>
                <a:srgbClr val="C00000"/>
              </a:solidFill>
            </a:endParaRPr>
          </a:p>
          <a:p>
            <a:pPr algn="ctr"/>
            <a:r>
              <a:rPr lang="uk-UA" sz="2400" b="1" dirty="0" smtClean="0">
                <a:solidFill>
                  <a:srgbClr val="0070C0"/>
                </a:solidFill>
              </a:rPr>
              <a:t>Які ж фази проходить ПТСР:</a:t>
            </a:r>
            <a:endParaRPr lang="uk-UA" sz="2400" b="1" dirty="0" smtClean="0">
              <a:solidFill>
                <a:srgbClr val="0070C0"/>
              </a:solidFill>
            </a:endParaRPr>
          </a:p>
          <a:p>
            <a:pPr marL="342900" indent="-342900">
              <a:buFont typeface="Wingdings" panose="05000000000000000000" pitchFamily="2" charset="2"/>
              <a:buChar char="§"/>
            </a:pPr>
            <a:endParaRPr lang="uk-UA" sz="2400" b="1" dirty="0" smtClean="0">
              <a:solidFill>
                <a:srgbClr val="0070C0"/>
              </a:solidFill>
            </a:endParaRPr>
          </a:p>
          <a:p>
            <a:pPr marL="342900" indent="-342900">
              <a:buFont typeface="Wingdings" panose="05000000000000000000" pitchFamily="2" charset="2"/>
              <a:buChar char="§"/>
            </a:pPr>
            <a:r>
              <a:rPr lang="uk-UA" sz="2400" b="1" i="1" dirty="0" smtClean="0">
                <a:solidFill>
                  <a:srgbClr val="0070C0"/>
                </a:solidFill>
              </a:rPr>
              <a:t>Відчай</a:t>
            </a:r>
            <a:r>
              <a:rPr lang="uk-UA" sz="2400" b="1" dirty="0" smtClean="0">
                <a:solidFill>
                  <a:srgbClr val="0070C0"/>
                </a:solidFill>
              </a:rPr>
              <a:t> – </a:t>
            </a:r>
            <a:r>
              <a:rPr lang="uk-UA" sz="2400" dirty="0" smtClean="0">
                <a:solidFill>
                  <a:srgbClr val="0070C0"/>
                </a:solidFill>
              </a:rPr>
              <a:t>гостра тривога без ясного усвідомлення важливості того, що сталося.</a:t>
            </a:r>
            <a:endParaRPr lang="uk-UA" sz="2400" dirty="0" smtClean="0">
              <a:solidFill>
                <a:srgbClr val="0070C0"/>
              </a:solidFill>
            </a:endParaRPr>
          </a:p>
          <a:p>
            <a:pPr marL="342900" indent="-342900">
              <a:buFont typeface="Wingdings" panose="05000000000000000000" pitchFamily="2" charset="2"/>
              <a:buChar char="§"/>
            </a:pPr>
            <a:r>
              <a:rPr lang="uk-UA" sz="2400" b="1" i="1" dirty="0" smtClean="0">
                <a:solidFill>
                  <a:srgbClr val="0070C0"/>
                </a:solidFill>
              </a:rPr>
              <a:t>Заперечення</a:t>
            </a:r>
            <a:r>
              <a:rPr lang="uk-UA" sz="2400" b="1" dirty="0" smtClean="0">
                <a:solidFill>
                  <a:srgbClr val="0070C0"/>
                </a:solidFill>
              </a:rPr>
              <a:t> – </a:t>
            </a:r>
            <a:r>
              <a:rPr lang="uk-UA" sz="2400" dirty="0" smtClean="0">
                <a:solidFill>
                  <a:srgbClr val="0070C0"/>
                </a:solidFill>
              </a:rPr>
              <a:t>безсоння, амнезія, заціпеніння, соматичні симптоми. </a:t>
            </a:r>
            <a:endParaRPr lang="uk-UA" sz="2400" dirty="0" smtClean="0">
              <a:solidFill>
                <a:srgbClr val="0070C0"/>
              </a:solidFill>
            </a:endParaRPr>
          </a:p>
          <a:p>
            <a:pPr marL="342900" indent="-342900">
              <a:buFont typeface="Wingdings" panose="05000000000000000000" pitchFamily="2" charset="2"/>
              <a:buChar char="§"/>
            </a:pPr>
            <a:r>
              <a:rPr lang="uk-UA" sz="2400" b="1" i="1" dirty="0" smtClean="0">
                <a:solidFill>
                  <a:srgbClr val="0070C0"/>
                </a:solidFill>
              </a:rPr>
              <a:t>Нав’язливість</a:t>
            </a:r>
            <a:r>
              <a:rPr lang="uk-UA" sz="2400" b="1" dirty="0" smtClean="0">
                <a:solidFill>
                  <a:srgbClr val="0070C0"/>
                </a:solidFill>
              </a:rPr>
              <a:t> – </a:t>
            </a:r>
            <a:r>
              <a:rPr lang="uk-UA" sz="2400" dirty="0" smtClean="0">
                <a:solidFill>
                  <a:srgbClr val="0070C0"/>
                </a:solidFill>
              </a:rPr>
              <a:t>вибухові реакції, перепади настрою, хронічний стан </a:t>
            </a:r>
            <a:r>
              <a:rPr lang="uk-UA" sz="2400" dirty="0" err="1" smtClean="0">
                <a:solidFill>
                  <a:srgbClr val="0070C0"/>
                </a:solidFill>
              </a:rPr>
              <a:t>гіперзбудливості</a:t>
            </a:r>
            <a:r>
              <a:rPr lang="uk-UA" sz="2400" dirty="0" smtClean="0">
                <a:solidFill>
                  <a:srgbClr val="0070C0"/>
                </a:solidFill>
              </a:rPr>
              <a:t> із порушеннями сну.</a:t>
            </a:r>
            <a:endParaRPr lang="uk-UA" sz="2400" b="1" dirty="0" smtClean="0">
              <a:solidFill>
                <a:srgbClr val="0070C0"/>
              </a:solidFill>
            </a:endParaRPr>
          </a:p>
          <a:p>
            <a:pPr marL="342900" indent="-342900">
              <a:buFont typeface="Wingdings" panose="05000000000000000000" pitchFamily="2" charset="2"/>
              <a:buChar char="§"/>
            </a:pPr>
            <a:r>
              <a:rPr lang="uk-UA" sz="2400" b="1" i="1" dirty="0" smtClean="0">
                <a:solidFill>
                  <a:srgbClr val="0070C0"/>
                </a:solidFill>
              </a:rPr>
              <a:t>Опрацювання</a:t>
            </a:r>
            <a:r>
              <a:rPr lang="uk-UA" sz="2400" b="1" dirty="0" smtClean="0">
                <a:solidFill>
                  <a:srgbClr val="0070C0"/>
                </a:solidFill>
              </a:rPr>
              <a:t> – </a:t>
            </a:r>
            <a:r>
              <a:rPr lang="uk-UA" sz="2400" dirty="0" smtClean="0">
                <a:solidFill>
                  <a:srgbClr val="0070C0"/>
                </a:solidFill>
              </a:rPr>
              <a:t>розуміння причин травми та горя</a:t>
            </a:r>
            <a:r>
              <a:rPr lang="uk-UA" sz="2400" b="1" dirty="0" smtClean="0">
                <a:solidFill>
                  <a:srgbClr val="0070C0"/>
                </a:solidFill>
              </a:rPr>
              <a:t>.</a:t>
            </a:r>
            <a:endParaRPr lang="uk-UA" sz="2400" b="1" dirty="0" smtClean="0">
              <a:solidFill>
                <a:srgbClr val="0070C0"/>
              </a:solidFill>
            </a:endParaRPr>
          </a:p>
          <a:p>
            <a:pPr marL="342900" indent="-342900">
              <a:buFont typeface="Wingdings" panose="05000000000000000000" pitchFamily="2" charset="2"/>
              <a:buChar char="§"/>
            </a:pPr>
            <a:r>
              <a:rPr lang="uk-UA" sz="2400" b="1" i="1" dirty="0" smtClean="0">
                <a:solidFill>
                  <a:srgbClr val="0070C0"/>
                </a:solidFill>
              </a:rPr>
              <a:t>Завершення</a:t>
            </a:r>
            <a:r>
              <a:rPr lang="uk-UA" sz="2400" b="1" dirty="0" smtClean="0">
                <a:solidFill>
                  <a:srgbClr val="0070C0"/>
                </a:solidFill>
              </a:rPr>
              <a:t> – </a:t>
            </a:r>
            <a:r>
              <a:rPr lang="uk-UA" sz="2400" dirty="0" smtClean="0">
                <a:solidFill>
                  <a:srgbClr val="0070C0"/>
                </a:solidFill>
              </a:rPr>
              <a:t>нові плани на майбутнє</a:t>
            </a:r>
            <a:r>
              <a:rPr lang="uk-UA" sz="2400" b="1" dirty="0" smtClean="0">
                <a:solidFill>
                  <a:srgbClr val="0070C0"/>
                </a:solidFill>
              </a:rPr>
              <a:t>.</a:t>
            </a:r>
            <a:endParaRPr lang="uk-UA" sz="2400"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5998" y="1941689"/>
            <a:ext cx="10202333" cy="2540000"/>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br>
              <a:rPr lang="ru-RU" sz="3200" b="1" dirty="0">
                <a:solidFill>
                  <a:srgbClr val="FF6600"/>
                </a:solidFill>
                <a:latin typeface="+mn-lt"/>
              </a:rPr>
            </a:br>
            <a:r>
              <a:rPr lang="uk-UA" sz="3200" b="1" dirty="0" smtClean="0">
                <a:solidFill>
                  <a:srgbClr val="A50021"/>
                </a:solidFill>
                <a:latin typeface="+mn-lt"/>
              </a:rPr>
              <a:t>Для того, щоб знизити ризики появи ПТСР та сприяти зціленню, якщо ознаки розладу вже є, необхідно</a:t>
            </a:r>
            <a:r>
              <a:rPr lang="ru-RU" sz="3200" b="1" dirty="0" smtClean="0">
                <a:solidFill>
                  <a:srgbClr val="A50021"/>
                </a:solidFill>
                <a:latin typeface="+mn-lt"/>
              </a:rPr>
              <a:t>:</a:t>
            </a:r>
            <a:endParaRPr lang="ru-RU" sz="3200" b="1" dirty="0">
              <a:solidFill>
                <a:srgbClr val="A50021"/>
              </a:solidFill>
              <a:latin typeface="+mn-lt"/>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69744" y="5121099"/>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888" y="1162756"/>
            <a:ext cx="10969978" cy="5117835"/>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ru-RU" sz="3200" b="1" dirty="0" smtClean="0">
                <a:ln>
                  <a:solidFill>
                    <a:schemeClr val="bg1"/>
                  </a:solidFill>
                </a:ln>
                <a:solidFill>
                  <a:srgbClr val="660033"/>
                </a:solidFill>
                <a:latin typeface="+mn-lt"/>
              </a:rPr>
              <a:t>-</a:t>
            </a:r>
            <a:r>
              <a:rPr lang="uk-UA" sz="2000" dirty="0" smtClean="0">
                <a:solidFill>
                  <a:srgbClr val="0070C0"/>
                </a:solidFill>
                <a:latin typeface="+mn-lt"/>
              </a:rPr>
              <a:t>психологічно стабілізуватися самим, завдяки нижче описаним крокам. Лише емоційно стабілізувавшись, ми можемо підтримати наших дітей. Водночас важливо пам’ятати, що батьки мають право на емоції. Дітям важливо пояснити, чому ви так реагуєте, але водночас наголосити, що з часом стане легше та ваша родина з цим точно впорається;</a:t>
            </a:r>
            <a:br>
              <a:rPr lang="uk-UA" sz="2000" dirty="0" smtClean="0">
                <a:solidFill>
                  <a:srgbClr val="0070C0"/>
                </a:solidFill>
                <a:latin typeface="+mn-lt"/>
              </a:rPr>
            </a:br>
            <a:r>
              <a:rPr lang="uk-UA" sz="2000" dirty="0" smtClean="0">
                <a:solidFill>
                  <a:srgbClr val="0070C0"/>
                </a:solidFill>
                <a:latin typeface="+mn-lt"/>
              </a:rPr>
              <a:t> </a:t>
            </a:r>
            <a:br>
              <a:rPr lang="uk-UA" sz="2000" dirty="0" smtClean="0">
                <a:solidFill>
                  <a:srgbClr val="0070C0"/>
                </a:solidFill>
                <a:latin typeface="+mn-lt"/>
              </a:rPr>
            </a:br>
            <a:r>
              <a:rPr lang="uk-UA" sz="2000" dirty="0" smtClean="0">
                <a:solidFill>
                  <a:srgbClr val="0070C0"/>
                </a:solidFill>
                <a:latin typeface="+mn-lt"/>
              </a:rPr>
              <a:t>- налагодити режим дня та повернути, за можливості,  частину звичних справ;</a:t>
            </a:r>
            <a:br>
              <a:rPr lang="uk-UA" sz="2000" dirty="0" smtClean="0">
                <a:solidFill>
                  <a:srgbClr val="0070C0"/>
                </a:solidFill>
                <a:latin typeface="+mn-lt"/>
              </a:rPr>
            </a:br>
            <a:r>
              <a:rPr lang="uk-UA" sz="2000" dirty="0" smtClean="0">
                <a:solidFill>
                  <a:srgbClr val="0070C0"/>
                </a:solidFill>
                <a:latin typeface="+mn-lt"/>
              </a:rPr>
              <a:t>заручитися підтримкою близьких – налагодити спілкування зі значущими людьми, якщо це надає вам підтримку та налаштовує на позитив; </a:t>
            </a:r>
            <a:br>
              <a:rPr lang="uk-UA" sz="2000" dirty="0" smtClean="0">
                <a:solidFill>
                  <a:srgbClr val="0070C0"/>
                </a:solidFill>
                <a:latin typeface="+mn-lt"/>
              </a:rPr>
            </a:br>
            <a:r>
              <a:rPr lang="uk-UA" sz="2000" dirty="0" smtClean="0">
                <a:solidFill>
                  <a:srgbClr val="0070C0"/>
                </a:solidFill>
                <a:latin typeface="+mn-lt"/>
              </a:rPr>
              <a:t>- включатися у фізичну активність (робити фізичні вправи або щонайменше – гуляти на свіжому повітрі);</a:t>
            </a:r>
            <a:br>
              <a:rPr lang="uk-UA" sz="2000" dirty="0" smtClean="0">
                <a:solidFill>
                  <a:srgbClr val="0070C0"/>
                </a:solidFill>
                <a:latin typeface="+mn-lt"/>
              </a:rPr>
            </a:br>
            <a:br>
              <a:rPr lang="uk-UA" sz="2000" dirty="0" smtClean="0">
                <a:solidFill>
                  <a:srgbClr val="0070C0"/>
                </a:solidFill>
                <a:latin typeface="+mn-lt"/>
              </a:rPr>
            </a:br>
            <a:r>
              <a:rPr lang="uk-UA" sz="2000" dirty="0" smtClean="0">
                <a:solidFill>
                  <a:srgbClr val="0070C0"/>
                </a:solidFill>
                <a:latin typeface="+mn-lt"/>
              </a:rPr>
              <a:t>- обмежити перегляд новин та сортувати інформацію, яку ви отримуєте: обирати лише достовірні канали, які не транслюють кровопролиття та іншого вкрай негативного та негативно емоційно забарвленого контенту;</a:t>
            </a:r>
            <a:br>
              <a:rPr lang="uk-UA" sz="2000" dirty="0" smtClean="0">
                <a:solidFill>
                  <a:srgbClr val="0070C0"/>
                </a:solidFill>
                <a:latin typeface="+mn-lt"/>
              </a:rPr>
            </a:br>
            <a:r>
              <a:rPr lang="uk-UA" sz="2000" dirty="0" smtClean="0">
                <a:solidFill>
                  <a:srgbClr val="0070C0"/>
                </a:solidFill>
                <a:latin typeface="+mn-lt"/>
              </a:rPr>
              <a:t> </a:t>
            </a:r>
            <a:br>
              <a:rPr lang="uk-UA" sz="2000" dirty="0" smtClean="0">
                <a:solidFill>
                  <a:srgbClr val="0070C0"/>
                </a:solidFill>
                <a:latin typeface="+mn-lt"/>
              </a:rPr>
            </a:br>
            <a:r>
              <a:rPr lang="uk-UA" sz="2000" dirty="0" smtClean="0">
                <a:solidFill>
                  <a:srgbClr val="0070C0"/>
                </a:solidFill>
                <a:latin typeface="+mn-lt"/>
              </a:rPr>
              <a:t>- залучатися до допомоги іншим, адже </a:t>
            </a:r>
            <a:r>
              <a:rPr lang="uk-UA" sz="2000" dirty="0" err="1" smtClean="0">
                <a:solidFill>
                  <a:srgbClr val="0070C0"/>
                </a:solidFill>
                <a:latin typeface="+mn-lt"/>
              </a:rPr>
              <a:t>волонтерування</a:t>
            </a:r>
            <a:r>
              <a:rPr lang="uk-UA" sz="2000" dirty="0" smtClean="0">
                <a:solidFill>
                  <a:srgbClr val="0070C0"/>
                </a:solidFill>
                <a:latin typeface="+mn-lt"/>
              </a:rPr>
              <a:t> дає величезний ресурс;</a:t>
            </a:r>
            <a:br>
              <a:rPr lang="uk-UA" sz="2000" dirty="0" smtClean="0">
                <a:solidFill>
                  <a:srgbClr val="0070C0"/>
                </a:solidFill>
                <a:latin typeface="+mn-lt"/>
              </a:rPr>
            </a:br>
            <a:r>
              <a:rPr lang="uk-UA" sz="2000" dirty="0" smtClean="0">
                <a:solidFill>
                  <a:srgbClr val="0070C0"/>
                </a:solidFill>
                <a:latin typeface="+mn-lt"/>
              </a:rPr>
              <a:t>звернутися за допомогою до психолога/психотерапевта, який допоможе опанувати техніки емоційної стабілізації себе і близьких та попередити або зупинити розвиток ПТСР. </a:t>
            </a:r>
            <a:endParaRPr lang="uk-UA" sz="2000" dirty="0">
              <a:solidFill>
                <a:srgbClr val="0070C0"/>
              </a:solidFill>
              <a:latin typeface="+mn-lt"/>
            </a:endParaRPr>
          </a:p>
        </p:txBody>
      </p:sp>
      <p:sp>
        <p:nvSpPr>
          <p:cNvPr id="4" name="Прямоугольник 3"/>
          <p:cNvSpPr/>
          <p:nvPr/>
        </p:nvSpPr>
        <p:spPr>
          <a:xfrm>
            <a:off x="3522133" y="90311"/>
            <a:ext cx="4312356" cy="71120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a:solidFill>
                    <a:prstClr val="white"/>
                  </a:solidFill>
                </a:ln>
                <a:solidFill>
                  <a:srgbClr val="FF6600"/>
                </a:solidFill>
                <a:ea typeface="+mj-ea"/>
                <a:cs typeface="+mj-cs"/>
              </a:rPr>
              <a:t>Для </a:t>
            </a:r>
            <a:r>
              <a:rPr lang="ru-RU" sz="3200" b="1" dirty="0" err="1">
                <a:ln>
                  <a:solidFill>
                    <a:prstClr val="white"/>
                  </a:solidFill>
                </a:ln>
                <a:solidFill>
                  <a:srgbClr val="FF6600"/>
                </a:solidFill>
                <a:ea typeface="+mj-ea"/>
                <a:cs typeface="+mj-cs"/>
              </a:rPr>
              <a:t>батьків</a:t>
            </a:r>
            <a:r>
              <a:rPr lang="ru-RU" sz="3200" b="1" dirty="0">
                <a:ln>
                  <a:solidFill>
                    <a:prstClr val="white"/>
                  </a:solidFill>
                </a:ln>
                <a:solidFill>
                  <a:srgbClr val="FF6600"/>
                </a:solidFill>
                <a:ea typeface="+mj-ea"/>
                <a:cs typeface="+mj-cs"/>
              </a:rPr>
              <a:t>:</a:t>
            </a:r>
            <a:br>
              <a:rPr lang="ru-RU" sz="3200" b="1" dirty="0">
                <a:ln>
                  <a:solidFill>
                    <a:prstClr val="white"/>
                  </a:solidFill>
                </a:ln>
                <a:solidFill>
                  <a:srgbClr val="FF6600"/>
                </a:solidFill>
                <a:ea typeface="+mj-ea"/>
                <a:cs typeface="+mj-cs"/>
              </a:rPr>
            </a:br>
            <a:endParaRPr lang="ru-RU"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56938" y="289542"/>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288" y="982134"/>
            <a:ext cx="10969978" cy="559928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ru-RU" sz="3200" b="1" dirty="0" smtClean="0">
                <a:ln>
                  <a:solidFill>
                    <a:schemeClr val="bg1"/>
                  </a:solidFill>
                </a:ln>
                <a:solidFill>
                  <a:srgbClr val="660033"/>
                </a:solidFill>
                <a:latin typeface="+mn-lt"/>
              </a:rPr>
              <a:t>- </a:t>
            </a:r>
            <a:r>
              <a:rPr lang="uk-UA" sz="2000" dirty="0" smtClean="0">
                <a:solidFill>
                  <a:srgbClr val="0070C0"/>
                </a:solidFill>
                <a:latin typeface="+mn-lt"/>
              </a:rPr>
              <a:t>забезпечити (відновити) почуття безпеки; </a:t>
            </a:r>
            <a:br>
              <a:rPr lang="uk-UA" sz="2000" dirty="0" smtClean="0">
                <a:solidFill>
                  <a:srgbClr val="0070C0"/>
                </a:solidFill>
                <a:latin typeface="+mn-lt"/>
              </a:rPr>
            </a:br>
            <a:br>
              <a:rPr lang="uk-UA" sz="2000" dirty="0" smtClean="0">
                <a:solidFill>
                  <a:srgbClr val="0070C0"/>
                </a:solidFill>
                <a:latin typeface="+mn-lt"/>
              </a:rPr>
            </a:br>
            <a:r>
              <a:rPr lang="uk-UA" sz="2000" dirty="0" smtClean="0">
                <a:solidFill>
                  <a:srgbClr val="0070C0"/>
                </a:solidFill>
                <a:latin typeface="+mn-lt"/>
              </a:rPr>
              <a:t>- залучати дитину до фізичної активності (фізкультура, танці, регулярні прогулянки на свіжому повітрі тощо);</a:t>
            </a:r>
            <a:br>
              <a:rPr lang="uk-UA" sz="2000" dirty="0" smtClean="0">
                <a:solidFill>
                  <a:srgbClr val="0070C0"/>
                </a:solidFill>
                <a:latin typeface="+mn-lt"/>
              </a:rPr>
            </a:br>
            <a:br>
              <a:rPr lang="uk-UA" sz="2000" dirty="0" smtClean="0">
                <a:solidFill>
                  <a:srgbClr val="0070C0"/>
                </a:solidFill>
                <a:latin typeface="+mn-lt"/>
              </a:rPr>
            </a:br>
            <a:r>
              <a:rPr lang="uk-UA" sz="2000" dirty="0" smtClean="0">
                <a:solidFill>
                  <a:srgbClr val="0070C0"/>
                </a:solidFill>
                <a:latin typeface="+mn-lt"/>
              </a:rPr>
              <a:t>- відновити режим дня, наскільки це можливо (навчання в школі, якщо це доступно; виконання певних завдань; рухова активність; вчасний сон тощо), це надає дітям почуття захищеності, ресурс та надію на повернення до звичайного, мирного життя;</a:t>
            </a:r>
            <a:br>
              <a:rPr lang="uk-UA" sz="2000" dirty="0" smtClean="0">
                <a:solidFill>
                  <a:srgbClr val="0070C0"/>
                </a:solidFill>
                <a:latin typeface="+mn-lt"/>
              </a:rPr>
            </a:br>
            <a:r>
              <a:rPr lang="uk-UA" sz="2000" dirty="0" smtClean="0">
                <a:solidFill>
                  <a:srgbClr val="0070C0"/>
                </a:solidFill>
                <a:latin typeface="+mn-lt"/>
              </a:rPr>
              <a:t> </a:t>
            </a:r>
            <a:br>
              <a:rPr lang="uk-UA" sz="2000" dirty="0" smtClean="0">
                <a:solidFill>
                  <a:srgbClr val="0070C0"/>
                </a:solidFill>
                <a:latin typeface="+mn-lt"/>
              </a:rPr>
            </a:br>
            <a:r>
              <a:rPr lang="uk-UA" sz="2000" dirty="0" smtClean="0">
                <a:solidFill>
                  <a:srgbClr val="0070C0"/>
                </a:solidFill>
                <a:latin typeface="+mn-lt"/>
              </a:rPr>
              <a:t>- надавати дитині почуття єдності та підтримки (у першу чергу – з боку батьків або осіб, які їх замінюють): дитина має знати, що близькі люди поруч і вони її люблять; важливими тут будуть також безпечний тілесний контакт – обійми з близькими дорослими, тримання за руку тощо;</a:t>
            </a:r>
            <a:br>
              <a:rPr lang="uk-UA" sz="2000" dirty="0" smtClean="0">
                <a:solidFill>
                  <a:srgbClr val="0070C0"/>
                </a:solidFill>
                <a:latin typeface="+mn-lt"/>
              </a:rPr>
            </a:br>
            <a:br>
              <a:rPr lang="uk-UA" sz="2000" dirty="0" smtClean="0">
                <a:solidFill>
                  <a:srgbClr val="0070C0"/>
                </a:solidFill>
                <a:latin typeface="+mn-lt"/>
              </a:rPr>
            </a:br>
            <a:r>
              <a:rPr lang="uk-UA" sz="2000" dirty="0" smtClean="0">
                <a:solidFill>
                  <a:srgbClr val="0070C0"/>
                </a:solidFill>
                <a:latin typeface="+mn-lt"/>
              </a:rPr>
              <a:t>- вислуховувати дитину, коли вона хоче поговорити, отримати відповіді на свої запитання;</a:t>
            </a:r>
            <a:br>
              <a:rPr lang="uk-UA" sz="2000" dirty="0" smtClean="0">
                <a:solidFill>
                  <a:srgbClr val="0070C0"/>
                </a:solidFill>
                <a:latin typeface="+mn-lt"/>
              </a:rPr>
            </a:br>
            <a:br>
              <a:rPr lang="uk-UA" sz="2000" dirty="0" smtClean="0">
                <a:solidFill>
                  <a:srgbClr val="0070C0"/>
                </a:solidFill>
                <a:latin typeface="+mn-lt"/>
              </a:rPr>
            </a:br>
            <a:r>
              <a:rPr lang="uk-UA" sz="2000" dirty="0" smtClean="0">
                <a:solidFill>
                  <a:srgbClr val="0070C0"/>
                </a:solidFill>
                <a:latin typeface="+mn-lt"/>
              </a:rPr>
              <a:t>- дозволити дитині висловлювати свої емоції та почуття (не можна говорити “не згадуй цього” або “забудь про це” – навпаки, важливо надати можливість максимально висловитися та виявити емоції); </a:t>
            </a:r>
            <a:endParaRPr lang="uk-UA" sz="2000" i="0" dirty="0">
              <a:solidFill>
                <a:srgbClr val="0070C0"/>
              </a:solidFill>
              <a:effectLst/>
              <a:latin typeface="+mn-lt"/>
            </a:endParaRPr>
          </a:p>
        </p:txBody>
      </p:sp>
      <p:sp>
        <p:nvSpPr>
          <p:cNvPr id="4" name="Прямоугольник 3"/>
          <p:cNvSpPr/>
          <p:nvPr/>
        </p:nvSpPr>
        <p:spPr>
          <a:xfrm>
            <a:off x="3522133" y="90311"/>
            <a:ext cx="4312356" cy="609599"/>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a:solidFill>
                    <a:prstClr val="white"/>
                  </a:solidFill>
                </a:ln>
                <a:solidFill>
                  <a:srgbClr val="FF6600"/>
                </a:solidFill>
                <a:ea typeface="+mj-ea"/>
                <a:cs typeface="+mj-cs"/>
              </a:rPr>
              <a:t>Для </a:t>
            </a:r>
            <a:r>
              <a:rPr lang="ru-RU" sz="3200" b="1" dirty="0" err="1" smtClean="0">
                <a:ln>
                  <a:solidFill>
                    <a:prstClr val="white"/>
                  </a:solidFill>
                </a:ln>
                <a:solidFill>
                  <a:srgbClr val="FF6600"/>
                </a:solidFill>
                <a:ea typeface="+mj-ea"/>
                <a:cs typeface="+mj-cs"/>
              </a:rPr>
              <a:t>дітей</a:t>
            </a:r>
            <a:r>
              <a:rPr lang="ru-RU" sz="3200" b="1" dirty="0" smtClean="0">
                <a:ln>
                  <a:solidFill>
                    <a:prstClr val="white"/>
                  </a:solidFill>
                </a:ln>
                <a:solidFill>
                  <a:srgbClr val="FF6600"/>
                </a:solidFill>
                <a:ea typeface="+mj-ea"/>
                <a:cs typeface="+mj-cs"/>
              </a:rPr>
              <a:t>:</a:t>
            </a:r>
            <a:br>
              <a:rPr lang="ru-RU" sz="3200" b="1" dirty="0">
                <a:ln>
                  <a:solidFill>
                    <a:prstClr val="white"/>
                  </a:solidFill>
                </a:ln>
                <a:solidFill>
                  <a:srgbClr val="FF6600"/>
                </a:solidFill>
                <a:ea typeface="+mj-ea"/>
                <a:cs typeface="+mj-cs"/>
              </a:rPr>
            </a:br>
            <a:endParaRPr lang="ru-RU"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68316" y="289278"/>
            <a:ext cx="1049337"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2445" y="1682044"/>
            <a:ext cx="10611555" cy="4504266"/>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ru-RU" sz="2400" dirty="0" smtClean="0">
                <a:ln>
                  <a:solidFill>
                    <a:schemeClr val="bg1"/>
                  </a:solidFill>
                </a:ln>
                <a:solidFill>
                  <a:srgbClr val="660033"/>
                </a:solidFill>
                <a:latin typeface="+mn-lt"/>
              </a:rPr>
              <a:t>- </a:t>
            </a:r>
            <a:r>
              <a:rPr lang="uk-UA" sz="2000" dirty="0" smtClean="0">
                <a:solidFill>
                  <a:srgbClr val="0070C0"/>
                </a:solidFill>
                <a:latin typeface="+mn-lt"/>
              </a:rPr>
              <a:t>пояснювати дитині те, що сталося: правдива інформація, доступними для віку словами, розуміння ситуації в цілому та причин того, що відбулося, є важливою і працює за для зцілення; </a:t>
            </a:r>
            <a:br>
              <a:rPr lang="uk-UA" sz="2000" dirty="0" smtClean="0">
                <a:solidFill>
                  <a:srgbClr val="0070C0"/>
                </a:solidFill>
                <a:latin typeface="+mn-lt"/>
              </a:rPr>
            </a:br>
            <a:br>
              <a:rPr lang="uk-UA" sz="2000" dirty="0" smtClean="0">
                <a:solidFill>
                  <a:srgbClr val="0070C0"/>
                </a:solidFill>
                <a:latin typeface="+mn-lt"/>
              </a:rPr>
            </a:br>
            <a:r>
              <a:rPr lang="uk-UA" sz="2000" dirty="0" smtClean="0">
                <a:solidFill>
                  <a:srgbClr val="0070C0"/>
                </a:solidFill>
                <a:latin typeface="+mn-lt"/>
              </a:rPr>
              <a:t>- залучати дитину до соціальної активності: спілкування з однолітками, волонтерської діяльності в громаді, доступної віку тощо;</a:t>
            </a:r>
            <a:br>
              <a:rPr lang="uk-UA" sz="2000" dirty="0" smtClean="0">
                <a:solidFill>
                  <a:srgbClr val="0070C0"/>
                </a:solidFill>
                <a:latin typeface="+mn-lt"/>
              </a:rPr>
            </a:br>
            <a:br>
              <a:rPr lang="uk-UA" sz="2000" dirty="0" smtClean="0">
                <a:solidFill>
                  <a:srgbClr val="0070C0"/>
                </a:solidFill>
                <a:latin typeface="+mn-lt"/>
              </a:rPr>
            </a:br>
            <a:r>
              <a:rPr lang="uk-UA" sz="2000" dirty="0" smtClean="0">
                <a:solidFill>
                  <a:srgbClr val="0070C0"/>
                </a:solidFill>
                <a:latin typeface="+mn-lt"/>
              </a:rPr>
              <a:t>- скеровувати агресію дитини та формувати здорові поведінкові рамки: попри те, що дитині може бути важко справлятися з емоціями, вона повинна розуміти, що кривдити інших, слабших або тварин – недопустимо;</a:t>
            </a:r>
            <a:br>
              <a:rPr lang="uk-UA" sz="2000" dirty="0" smtClean="0">
                <a:solidFill>
                  <a:srgbClr val="0070C0"/>
                </a:solidFill>
                <a:latin typeface="+mn-lt"/>
              </a:rPr>
            </a:br>
            <a:r>
              <a:rPr lang="uk-UA" sz="2000" dirty="0" smtClean="0">
                <a:solidFill>
                  <a:srgbClr val="0070C0"/>
                </a:solidFill>
                <a:latin typeface="+mn-lt"/>
              </a:rPr>
              <a:t> </a:t>
            </a:r>
            <a:br>
              <a:rPr lang="uk-UA" sz="2000" dirty="0" smtClean="0">
                <a:solidFill>
                  <a:srgbClr val="0070C0"/>
                </a:solidFill>
                <a:latin typeface="+mn-lt"/>
              </a:rPr>
            </a:br>
            <a:r>
              <a:rPr lang="uk-UA" sz="2000" dirty="0" smtClean="0">
                <a:solidFill>
                  <a:srgbClr val="0070C0"/>
                </a:solidFill>
                <a:latin typeface="+mn-lt"/>
              </a:rPr>
              <a:t>- надати доступ дитині до професійної психологічної/психотерапевтичної допомоги: фахівці підкажуть дитині та батькам, як справлятися з емоціями, як навчитися релаксації, як контролювати негативні спогади тощо, що допоможе попередити або зупинити розвиток ПТСР.   </a:t>
            </a:r>
            <a:endParaRPr lang="uk-UA" sz="2000" i="0" dirty="0">
              <a:solidFill>
                <a:srgbClr val="0070C0"/>
              </a:solidFill>
              <a:effectLst/>
              <a:latin typeface="+mn-lt"/>
            </a:endParaRPr>
          </a:p>
        </p:txBody>
      </p:sp>
      <p:sp>
        <p:nvSpPr>
          <p:cNvPr id="4" name="Прямоугольник 3"/>
          <p:cNvSpPr/>
          <p:nvPr/>
        </p:nvSpPr>
        <p:spPr>
          <a:xfrm>
            <a:off x="3522133" y="699910"/>
            <a:ext cx="4312356" cy="609599"/>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a:solidFill>
                    <a:prstClr val="white"/>
                  </a:solidFill>
                </a:ln>
                <a:solidFill>
                  <a:srgbClr val="FF6600"/>
                </a:solidFill>
                <a:ea typeface="+mj-ea"/>
                <a:cs typeface="+mj-cs"/>
              </a:rPr>
              <a:t>Для </a:t>
            </a:r>
            <a:r>
              <a:rPr lang="ru-RU" sz="3200" b="1" dirty="0" err="1" smtClean="0">
                <a:ln>
                  <a:solidFill>
                    <a:prstClr val="white"/>
                  </a:solidFill>
                </a:ln>
                <a:solidFill>
                  <a:srgbClr val="FF6600"/>
                </a:solidFill>
                <a:ea typeface="+mj-ea"/>
                <a:cs typeface="+mj-cs"/>
              </a:rPr>
              <a:t>дітей</a:t>
            </a:r>
            <a:r>
              <a:rPr lang="ru-RU" sz="3200" b="1" dirty="0" smtClean="0">
                <a:ln>
                  <a:solidFill>
                    <a:prstClr val="white"/>
                  </a:solidFill>
                </a:ln>
                <a:solidFill>
                  <a:srgbClr val="FF6600"/>
                </a:solidFill>
                <a:ea typeface="+mj-ea"/>
                <a:cs typeface="+mj-cs"/>
              </a:rPr>
              <a:t>:</a:t>
            </a:r>
            <a:br>
              <a:rPr lang="ru-RU" sz="3200" b="1" dirty="0">
                <a:ln>
                  <a:solidFill>
                    <a:prstClr val="white"/>
                  </a:solidFill>
                </a:ln>
                <a:solidFill>
                  <a:srgbClr val="FF6600"/>
                </a:solidFill>
                <a:ea typeface="+mj-ea"/>
                <a:cs typeface="+mj-cs"/>
              </a:rPr>
            </a:br>
            <a:endParaRPr lang="ru-RU"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82805" y="492740"/>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25511" y="2438400"/>
            <a:ext cx="8105422" cy="337537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10000"/>
          </a:bodyPr>
          <a:lstStyle/>
          <a:p>
            <a:pPr marL="0" indent="0" algn="ctr">
              <a:lnSpc>
                <a:spcPct val="160000"/>
              </a:lnSpc>
              <a:buNone/>
            </a:pPr>
            <a:r>
              <a:rPr lang="uk-UA" sz="2400" b="1" dirty="0" smtClean="0">
                <a:solidFill>
                  <a:srgbClr val="0070C0"/>
                </a:solidFill>
                <a:latin typeface="Roboto"/>
              </a:rPr>
              <a:t>не нехтувати психічним здоров’ям </a:t>
            </a:r>
            <a:endParaRPr lang="uk-UA" sz="2400" b="1" dirty="0" smtClean="0">
              <a:solidFill>
                <a:srgbClr val="0070C0"/>
              </a:solidFill>
              <a:latin typeface="Roboto"/>
            </a:endParaRPr>
          </a:p>
          <a:p>
            <a:pPr marL="0" indent="0" algn="ctr">
              <a:lnSpc>
                <a:spcPct val="160000"/>
              </a:lnSpc>
              <a:buNone/>
            </a:pPr>
            <a:r>
              <a:rPr lang="uk-UA" sz="2400" b="1" dirty="0" smtClean="0">
                <a:solidFill>
                  <a:srgbClr val="0070C0"/>
                </a:solidFill>
                <a:latin typeface="Roboto"/>
              </a:rPr>
              <a:t>та, у разі виявлення ознак, що можуть свідчити про посттравматичний стресовий розлад у вас самих, ваших дітей  або близьких, </a:t>
            </a:r>
            <a:r>
              <a:rPr lang="uk-UA" sz="2400" b="1" dirty="0" smtClean="0">
                <a:solidFill>
                  <a:srgbClr val="FF0000"/>
                </a:solidFill>
                <a:latin typeface="Roboto"/>
              </a:rPr>
              <a:t>негайно</a:t>
            </a:r>
            <a:r>
              <a:rPr lang="uk-UA" sz="2400" b="1" dirty="0" smtClean="0">
                <a:solidFill>
                  <a:srgbClr val="0070C0"/>
                </a:solidFill>
                <a:latin typeface="Roboto"/>
              </a:rPr>
              <a:t> звертатися за допомогою до спеціалістів – психологів та психотерапевтів, щоб не допустити тяжких наслідків перенесених подій.</a:t>
            </a:r>
            <a:r>
              <a:rPr lang="uk-UA" sz="2400" b="1" dirty="0" smtClean="0">
                <a:solidFill>
                  <a:srgbClr val="660033"/>
                </a:solidFill>
                <a:latin typeface="Roboto"/>
              </a:rPr>
              <a:t> </a:t>
            </a:r>
            <a:endParaRPr lang="uk-UA" sz="2400" dirty="0">
              <a:solidFill>
                <a:srgbClr val="660033"/>
              </a:solidFill>
            </a:endParaRPr>
          </a:p>
        </p:txBody>
      </p:sp>
      <p:sp>
        <p:nvSpPr>
          <p:cNvPr id="2" name="Прямоугольник 1"/>
          <p:cNvSpPr/>
          <p:nvPr/>
        </p:nvSpPr>
        <p:spPr>
          <a:xfrm>
            <a:off x="3668889" y="767644"/>
            <a:ext cx="4955822" cy="925689"/>
          </a:xfrm>
          <a:prstGeom prst="rect">
            <a:avLst/>
          </a:prstGeom>
          <a:solidFill>
            <a:srgbClr val="F0F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A50021"/>
                </a:solidFill>
              </a:rPr>
              <a:t>Шановні батьки!</a:t>
            </a:r>
            <a:r>
              <a:rPr lang="uk-UA" sz="2800" b="1" dirty="0">
                <a:solidFill>
                  <a:srgbClr val="A50021"/>
                </a:solidFill>
                <a:latin typeface="Roboto"/>
              </a:rPr>
              <a:t> </a:t>
            </a:r>
            <a:endParaRPr lang="uk-UA" sz="2800" b="1" dirty="0" smtClean="0">
              <a:solidFill>
                <a:srgbClr val="A50021"/>
              </a:solidFill>
              <a:latin typeface="Roboto"/>
            </a:endParaRPr>
          </a:p>
          <a:p>
            <a:pPr algn="ctr"/>
            <a:r>
              <a:rPr lang="uk-UA" sz="2800" b="1" dirty="0" smtClean="0">
                <a:solidFill>
                  <a:srgbClr val="FF6600"/>
                </a:solidFill>
                <a:latin typeface="Roboto"/>
              </a:rPr>
              <a:t>Важливо!</a:t>
            </a:r>
            <a:r>
              <a:rPr lang="uk-UA" sz="2800" b="1" dirty="0" smtClean="0">
                <a:solidFill>
                  <a:srgbClr val="A50021"/>
                </a:solidFill>
                <a:latin typeface="Roboto"/>
              </a:rPr>
              <a:t> </a:t>
            </a:r>
            <a:endParaRPr lang="ru-RU" sz="2800" b="1" dirty="0">
              <a:solidFill>
                <a:srgbClr val="A5002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644" y="3108327"/>
            <a:ext cx="9471378" cy="1045986"/>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uk-UA" sz="3200" b="1" dirty="0" smtClean="0">
                <a:solidFill>
                  <a:srgbClr val="A50021"/>
                </a:solidFill>
                <a:latin typeface="+mn-lt"/>
              </a:rPr>
              <a:t>Як встановити контакт з дитиною, що пережила травматичний досвід</a:t>
            </a:r>
            <a:endParaRPr lang="uk-UA" sz="3200" b="1" dirty="0">
              <a:solidFill>
                <a:srgbClr val="A50021"/>
              </a:solidFill>
              <a:latin typeface="+mn-lt"/>
            </a:endParaRPr>
          </a:p>
        </p:txBody>
      </p:sp>
      <p:pic>
        <p:nvPicPr>
          <p:cNvPr id="819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78223" y="4506913"/>
            <a:ext cx="2619375" cy="17430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7422" y="824088"/>
            <a:ext cx="7337778" cy="1873956"/>
          </a:xfrm>
          <a:prstGeom prst="rect">
            <a:avLst/>
          </a:prstGeom>
          <a:solidFill>
            <a:srgbClr val="F0F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r>
              <a:rPr lang="uk-UA" sz="2000" dirty="0" smtClean="0">
                <a:solidFill>
                  <a:srgbClr val="0070C0"/>
                </a:solidFill>
              </a:rPr>
              <a:t>Теперішнього часу більшість людей в Україні постали в життєві умови активного спілкування. Дуже важливим є дотримання певних правил комунікації, особливо з людьми, що мають статус ВПО(внутрішньо переміщеної особи) та з тих населених пунктів, що зазнали обстрілів.</a:t>
            </a:r>
            <a:endParaRPr lang="ru-RU" sz="2000"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338" y="3778074"/>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867" y="387703"/>
            <a:ext cx="9581444" cy="6035675"/>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nSpc>
                <a:spcPct val="150000"/>
              </a:lnSpc>
            </a:pPr>
            <a:br>
              <a:rPr lang="ru-RU" sz="2200" dirty="0" smtClean="0"/>
            </a:br>
            <a:r>
              <a:rPr lang="uk-UA" sz="2700" dirty="0" smtClean="0">
                <a:solidFill>
                  <a:srgbClr val="0070C0"/>
                </a:solidFill>
                <a:latin typeface="+mn-lt"/>
              </a:rPr>
              <a:t>Через війну багато дітей пережили травматичний досвід. Вони могли стати свідками жорстокості, часто були позбавлені найнеобхіднішого — їжі чи сну </a:t>
            </a:r>
            <a:br>
              <a:rPr lang="uk-UA" sz="2700" dirty="0" smtClean="0">
                <a:solidFill>
                  <a:srgbClr val="0070C0"/>
                </a:solidFill>
                <a:latin typeface="+mn-lt"/>
              </a:rPr>
            </a:br>
            <a:r>
              <a:rPr lang="uk-UA" sz="2700" dirty="0" err="1" smtClean="0">
                <a:solidFill>
                  <a:srgbClr val="0070C0"/>
                </a:solidFill>
                <a:latin typeface="+mn-lt"/>
              </a:rPr>
              <a:t>Психологиня</a:t>
            </a:r>
            <a:r>
              <a:rPr lang="uk-UA" sz="2700" dirty="0" smtClean="0">
                <a:solidFill>
                  <a:srgbClr val="0070C0"/>
                </a:solidFill>
                <a:latin typeface="+mn-lt"/>
              </a:rPr>
              <a:t> Анна Козлова описала алгоритм дій для волонтерів, якого варто дотримуватись під час спілкування з дітьми, які пережили травматичний досвід: </a:t>
            </a:r>
            <a:r>
              <a:rPr lang="en-US" sz="2700" dirty="0" smtClean="0">
                <a:solidFill>
                  <a:srgbClr val="0070C0"/>
                </a:solidFill>
                <a:latin typeface="+mn-lt"/>
                <a:hlinkClick r:id="rId1"/>
              </a:rPr>
              <a:t>https</a:t>
            </a:r>
            <a:r>
              <a:rPr lang="en-US" sz="2700" dirty="0">
                <a:solidFill>
                  <a:srgbClr val="0070C0"/>
                </a:solidFill>
                <a:latin typeface="+mn-lt"/>
                <a:hlinkClick r:id="rId1"/>
              </a:rPr>
              <a:t>://uni.cf/3IhDgoq</a:t>
            </a:r>
            <a:br>
              <a:rPr lang="en-US" sz="2700" dirty="0">
                <a:solidFill>
                  <a:srgbClr val="0070C0"/>
                </a:solidFill>
                <a:latin typeface="+mn-lt"/>
              </a:rPr>
            </a:br>
            <a:r>
              <a:rPr lang="uk-UA" sz="2700" dirty="0" smtClean="0">
                <a:solidFill>
                  <a:srgbClr val="0070C0"/>
                </a:solidFill>
                <a:latin typeface="+mn-lt"/>
              </a:rPr>
              <a:t>Встановлення контакту з дітьми має складатись 4 етапів: </a:t>
            </a:r>
            <a:br>
              <a:rPr lang="uk-UA" sz="2700" dirty="0" smtClean="0">
                <a:solidFill>
                  <a:srgbClr val="0070C0"/>
                </a:solidFill>
                <a:latin typeface="+mn-lt"/>
              </a:rPr>
            </a:br>
            <a:r>
              <a:rPr lang="uk-UA" sz="2700" dirty="0" smtClean="0">
                <a:solidFill>
                  <a:srgbClr val="0070C0"/>
                </a:solidFill>
                <a:latin typeface="+mn-lt"/>
              </a:rPr>
              <a:t>«Знайомство», </a:t>
            </a:r>
            <a:br>
              <a:rPr lang="uk-UA" sz="2700" dirty="0" smtClean="0">
                <a:solidFill>
                  <a:srgbClr val="0070C0"/>
                </a:solidFill>
                <a:latin typeface="+mn-lt"/>
              </a:rPr>
            </a:br>
            <a:r>
              <a:rPr lang="uk-UA" sz="2700" dirty="0" smtClean="0">
                <a:solidFill>
                  <a:srgbClr val="0070C0"/>
                </a:solidFill>
                <a:latin typeface="+mn-lt"/>
              </a:rPr>
              <a:t>«Оцінювання потреб дитини»,</a:t>
            </a:r>
            <a:br>
              <a:rPr lang="uk-UA" sz="2700" dirty="0" smtClean="0">
                <a:solidFill>
                  <a:srgbClr val="0070C0"/>
                </a:solidFill>
                <a:latin typeface="+mn-lt"/>
              </a:rPr>
            </a:br>
            <a:r>
              <a:rPr lang="uk-UA" sz="2700" dirty="0" smtClean="0">
                <a:solidFill>
                  <a:srgbClr val="0070C0"/>
                </a:solidFill>
                <a:latin typeface="+mn-lt"/>
              </a:rPr>
              <a:t>«Знайомство з місцевістю», </a:t>
            </a:r>
            <a:br>
              <a:rPr lang="uk-UA" sz="2700" dirty="0" smtClean="0">
                <a:solidFill>
                  <a:srgbClr val="0070C0"/>
                </a:solidFill>
                <a:latin typeface="+mn-lt"/>
              </a:rPr>
            </a:br>
            <a:r>
              <a:rPr lang="uk-UA" sz="2700" dirty="0" smtClean="0">
                <a:solidFill>
                  <a:srgbClr val="0070C0"/>
                </a:solidFill>
                <a:latin typeface="+mn-lt"/>
              </a:rPr>
              <a:t>«Підтримка». </a:t>
            </a:r>
            <a:br>
              <a:rPr lang="ru-RU" sz="2700" b="1" dirty="0">
                <a:solidFill>
                  <a:srgbClr val="0070C0"/>
                </a:solidFill>
              </a:rPr>
            </a:br>
            <a:endParaRPr lang="ru-RU" sz="2700" b="1" dirty="0">
              <a:solidFill>
                <a:srgbClr val="0070C0"/>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r="-1111" b="20021"/>
          <a:stretch>
            <a:fillRect/>
          </a:stretch>
        </p:blipFill>
        <p:spPr bwMode="auto">
          <a:xfrm>
            <a:off x="7371646" y="4247816"/>
            <a:ext cx="3025422" cy="200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760" y="5729641"/>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9067" y="218371"/>
            <a:ext cx="8477956" cy="92180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ru-RU" b="1" dirty="0">
                <a:solidFill>
                  <a:srgbClr val="FFC000"/>
                </a:solidFill>
                <a:latin typeface="+mn-lt"/>
              </a:rPr>
              <a:t>Як </a:t>
            </a:r>
            <a:r>
              <a:rPr lang="ru-RU" b="1" dirty="0" err="1">
                <a:solidFill>
                  <a:srgbClr val="FFC000"/>
                </a:solidFill>
                <a:latin typeface="+mn-lt"/>
              </a:rPr>
              <a:t>встановити</a:t>
            </a:r>
            <a:r>
              <a:rPr lang="ru-RU" b="1" dirty="0">
                <a:solidFill>
                  <a:srgbClr val="FFC000"/>
                </a:solidFill>
                <a:latin typeface="+mn-lt"/>
              </a:rPr>
              <a:t> контакт з </a:t>
            </a:r>
            <a:r>
              <a:rPr lang="ru-RU" b="1" dirty="0" err="1">
                <a:solidFill>
                  <a:srgbClr val="FFC000"/>
                </a:solidFill>
                <a:latin typeface="+mn-lt"/>
              </a:rPr>
              <a:t>дитиною</a:t>
            </a:r>
            <a:r>
              <a:rPr lang="ru-RU" b="1" dirty="0" smtClean="0">
                <a:solidFill>
                  <a:srgbClr val="FFC000"/>
                </a:solidFill>
                <a:latin typeface="+mn-lt"/>
              </a:rPr>
              <a:t>:</a:t>
            </a:r>
            <a:endParaRPr lang="ru-RU" b="1" dirty="0">
              <a:solidFill>
                <a:srgbClr val="FFC000"/>
              </a:solidFill>
              <a:latin typeface="+mn-lt"/>
            </a:endParaRPr>
          </a:p>
        </p:txBody>
      </p:sp>
      <p:sp>
        <p:nvSpPr>
          <p:cNvPr id="3" name="Объект 2"/>
          <p:cNvSpPr>
            <a:spLocks noGrp="1"/>
          </p:cNvSpPr>
          <p:nvPr>
            <p:ph idx="1"/>
          </p:nvPr>
        </p:nvSpPr>
        <p:spPr>
          <a:xfrm>
            <a:off x="838200" y="1712736"/>
            <a:ext cx="10515600" cy="435133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marL="0" indent="0">
              <a:buNone/>
            </a:pPr>
            <a:r>
              <a:rPr lang="ru-RU" b="1" dirty="0">
                <a:solidFill>
                  <a:srgbClr val="660033"/>
                </a:solidFill>
              </a:rPr>
              <a:t>І. </a:t>
            </a:r>
            <a:r>
              <a:rPr lang="uk-UA" b="1" dirty="0" smtClean="0">
                <a:solidFill>
                  <a:srgbClr val="0070C0"/>
                </a:solidFill>
              </a:rPr>
              <a:t>Етап «Знайомство»</a:t>
            </a:r>
            <a:endParaRPr lang="uk-UA" b="1" dirty="0" smtClean="0">
              <a:solidFill>
                <a:srgbClr val="0070C0"/>
              </a:solidFill>
            </a:endParaRPr>
          </a:p>
          <a:p>
            <a:r>
              <a:rPr lang="uk-UA" b="1" dirty="0" smtClean="0">
                <a:solidFill>
                  <a:srgbClr val="0070C0"/>
                </a:solidFill>
              </a:rPr>
              <a:t>Опустіться на рівень дитини (наприклад, присядьте, щоб фізично бути на одному рівні)</a:t>
            </a:r>
            <a:endParaRPr lang="uk-UA" b="1" dirty="0" smtClean="0">
              <a:solidFill>
                <a:srgbClr val="0070C0"/>
              </a:solidFill>
            </a:endParaRPr>
          </a:p>
          <a:p>
            <a:r>
              <a:rPr lang="uk-UA" b="1" dirty="0" smtClean="0">
                <a:solidFill>
                  <a:srgbClr val="0070C0"/>
                </a:solidFill>
              </a:rPr>
              <a:t>Представтесь: назвіть ім’я, чим займаєтесь та як пов’язані з дитиною (“Мене звати Марія, я - волонтерка, яка допомагає сім’ям під час перебування в нашому місті”).</a:t>
            </a:r>
            <a:endParaRPr lang="uk-UA" b="1" dirty="0" smtClean="0">
              <a:solidFill>
                <a:srgbClr val="0070C0"/>
              </a:solidFill>
            </a:endParaRPr>
          </a:p>
          <a:p>
            <a:r>
              <a:rPr lang="uk-UA" b="1" dirty="0" smtClean="0">
                <a:solidFill>
                  <a:srgbClr val="0070C0"/>
                </a:solidFill>
              </a:rPr>
              <a:t>Запитайте, як ви її можете називати (наприклад: “Як я можу до тебе звертатися?”).</a:t>
            </a:r>
            <a:endParaRPr lang="uk-UA" b="1" dirty="0" smtClean="0">
              <a:solidFill>
                <a:srgbClr val="0070C0"/>
              </a:solidFill>
            </a:endParaRPr>
          </a:p>
          <a:p>
            <a:r>
              <a:rPr lang="uk-UA" b="1" dirty="0" smtClean="0">
                <a:solidFill>
                  <a:srgbClr val="0070C0"/>
                </a:solidFill>
              </a:rPr>
              <a:t>Поясніть, як довго ви будете з дитиною (наприклад: “Сьогодні ніч ти проведеш тут, я буду разом із тобою, поки не приїде автобус, а потім ти поїдеш далі”).</a:t>
            </a:r>
            <a:endParaRPr lang="uk-UA" b="1" dirty="0" smtClean="0">
              <a:solidFill>
                <a:srgbClr val="0070C0"/>
              </a:solidFill>
            </a:endParaRPr>
          </a:p>
          <a:p>
            <a:pPr marL="0" indent="0">
              <a:buNone/>
            </a:pPr>
            <a:endParaRPr lang="ru-RU"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70538" y="5537730"/>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67554" y="2111022"/>
            <a:ext cx="9626600" cy="257386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buNone/>
            </a:pPr>
            <a:r>
              <a:rPr lang="ru-RU" sz="2400" b="1" dirty="0">
                <a:solidFill>
                  <a:srgbClr val="660033"/>
                </a:solidFill>
                <a:latin typeface="Roboto"/>
              </a:rPr>
              <a:t>ІІ. </a:t>
            </a:r>
            <a:r>
              <a:rPr lang="ru-RU" sz="2400" b="1" dirty="0" err="1">
                <a:solidFill>
                  <a:srgbClr val="0070C0"/>
                </a:solidFill>
                <a:latin typeface="Roboto"/>
              </a:rPr>
              <a:t>Етап</a:t>
            </a:r>
            <a:r>
              <a:rPr lang="ru-RU" sz="2400" b="1" dirty="0">
                <a:solidFill>
                  <a:srgbClr val="0070C0"/>
                </a:solidFill>
                <a:latin typeface="Roboto"/>
              </a:rPr>
              <a:t> «</a:t>
            </a:r>
            <a:r>
              <a:rPr lang="ru-RU" sz="2400" b="1" dirty="0" err="1">
                <a:solidFill>
                  <a:srgbClr val="0070C0"/>
                </a:solidFill>
                <a:latin typeface="Roboto"/>
              </a:rPr>
              <a:t>Оцінювання</a:t>
            </a:r>
            <a:r>
              <a:rPr lang="ru-RU" sz="2400" b="1" dirty="0">
                <a:solidFill>
                  <a:srgbClr val="0070C0"/>
                </a:solidFill>
                <a:latin typeface="Roboto"/>
              </a:rPr>
              <a:t> потреб </a:t>
            </a:r>
            <a:r>
              <a:rPr lang="ru-RU" sz="2400" b="1" dirty="0" err="1">
                <a:solidFill>
                  <a:srgbClr val="0070C0"/>
                </a:solidFill>
                <a:latin typeface="Roboto"/>
              </a:rPr>
              <a:t>дитини</a:t>
            </a:r>
            <a:r>
              <a:rPr lang="ru-RU" sz="2400" b="1" dirty="0">
                <a:solidFill>
                  <a:srgbClr val="0070C0"/>
                </a:solidFill>
                <a:latin typeface="Roboto"/>
              </a:rPr>
              <a:t>»</a:t>
            </a:r>
            <a:endParaRPr lang="ru-RU" sz="2400" dirty="0">
              <a:solidFill>
                <a:srgbClr val="0070C0"/>
              </a:solidFill>
              <a:latin typeface="Roboto"/>
            </a:endParaRPr>
          </a:p>
          <a:p>
            <a:pPr>
              <a:buFont typeface="+mj-lt"/>
              <a:buAutoNum type="arabicPeriod"/>
            </a:pPr>
            <a:r>
              <a:rPr lang="ru-RU" sz="2400" dirty="0">
                <a:solidFill>
                  <a:srgbClr val="0070C0"/>
                </a:solidFill>
                <a:latin typeface="Roboto"/>
              </a:rPr>
              <a:t>Запитайте </a:t>
            </a:r>
            <a:r>
              <a:rPr lang="ru-RU" sz="2400" dirty="0" err="1">
                <a:solidFill>
                  <a:srgbClr val="0070C0"/>
                </a:solidFill>
                <a:latin typeface="Roboto"/>
              </a:rPr>
              <a:t>дитину</a:t>
            </a:r>
            <a:r>
              <a:rPr lang="ru-RU" sz="2400" dirty="0">
                <a:solidFill>
                  <a:srgbClr val="0070C0"/>
                </a:solidFill>
                <a:latin typeface="Roboto"/>
              </a:rPr>
              <a:t>, як вона себе </a:t>
            </a:r>
            <a:r>
              <a:rPr lang="ru-RU" sz="2400" dirty="0" err="1">
                <a:solidFill>
                  <a:srgbClr val="0070C0"/>
                </a:solidFill>
                <a:latin typeface="Roboto"/>
              </a:rPr>
              <a:t>почуває</a:t>
            </a:r>
            <a:r>
              <a:rPr lang="ru-RU" sz="2400" dirty="0">
                <a:solidFill>
                  <a:srgbClr val="0070C0"/>
                </a:solidFill>
                <a:latin typeface="Roboto"/>
              </a:rPr>
              <a:t>.</a:t>
            </a:r>
            <a:endParaRPr lang="ru-RU" sz="2400" dirty="0">
              <a:solidFill>
                <a:srgbClr val="0070C0"/>
              </a:solidFill>
              <a:latin typeface="Roboto"/>
            </a:endParaRPr>
          </a:p>
          <a:p>
            <a:pPr>
              <a:buFont typeface="+mj-lt"/>
              <a:buAutoNum type="arabicPeriod"/>
            </a:pPr>
            <a:r>
              <a:rPr lang="ru-RU" sz="2400" dirty="0">
                <a:solidFill>
                  <a:srgbClr val="0070C0"/>
                </a:solidFill>
                <a:latin typeface="Roboto"/>
              </a:rPr>
              <a:t>Запитайте, </a:t>
            </a:r>
            <a:r>
              <a:rPr lang="ru-RU" sz="2400" dirty="0" err="1">
                <a:solidFill>
                  <a:srgbClr val="0070C0"/>
                </a:solidFill>
                <a:latin typeface="Roboto"/>
              </a:rPr>
              <a:t>що</a:t>
            </a:r>
            <a:r>
              <a:rPr lang="ru-RU" sz="2400" dirty="0">
                <a:solidFill>
                  <a:srgbClr val="0070C0"/>
                </a:solidFill>
                <a:latin typeface="Roboto"/>
              </a:rPr>
              <a:t> </a:t>
            </a:r>
            <a:r>
              <a:rPr lang="ru-RU" sz="2400" dirty="0" err="1">
                <a:solidFill>
                  <a:srgbClr val="0070C0"/>
                </a:solidFill>
                <a:latin typeface="Roboto"/>
              </a:rPr>
              <a:t>їй</a:t>
            </a:r>
            <a:r>
              <a:rPr lang="ru-RU" sz="2400" dirty="0">
                <a:solidFill>
                  <a:srgbClr val="0070C0"/>
                </a:solidFill>
                <a:latin typeface="Roboto"/>
              </a:rPr>
              <a:t> </a:t>
            </a:r>
            <a:r>
              <a:rPr lang="ru-RU" sz="2400" dirty="0" err="1">
                <a:solidFill>
                  <a:srgbClr val="0070C0"/>
                </a:solidFill>
                <a:latin typeface="Roboto"/>
              </a:rPr>
              <a:t>потрібно</a:t>
            </a:r>
            <a:r>
              <a:rPr lang="ru-RU" sz="2400" dirty="0">
                <a:solidFill>
                  <a:srgbClr val="0070C0"/>
                </a:solidFill>
                <a:latin typeface="Roboto"/>
              </a:rPr>
              <a:t> зараз. </a:t>
            </a:r>
            <a:r>
              <a:rPr lang="ru-RU" sz="2400" dirty="0" err="1">
                <a:solidFill>
                  <a:srgbClr val="0070C0"/>
                </a:solidFill>
                <a:latin typeface="Roboto"/>
              </a:rPr>
              <a:t>Чи</a:t>
            </a:r>
            <a:r>
              <a:rPr lang="ru-RU" sz="2400" dirty="0">
                <a:solidFill>
                  <a:srgbClr val="0070C0"/>
                </a:solidFill>
                <a:latin typeface="Roboto"/>
              </a:rPr>
              <a:t> </a:t>
            </a:r>
            <a:r>
              <a:rPr lang="ru-RU" sz="2400" dirty="0" err="1">
                <a:solidFill>
                  <a:srgbClr val="0070C0"/>
                </a:solidFill>
                <a:latin typeface="Roboto"/>
              </a:rPr>
              <a:t>бажає</a:t>
            </a:r>
            <a:r>
              <a:rPr lang="ru-RU" sz="2400" dirty="0">
                <a:solidFill>
                  <a:srgbClr val="0070C0"/>
                </a:solidFill>
                <a:latin typeface="Roboto"/>
              </a:rPr>
              <a:t> вона води, </a:t>
            </a:r>
            <a:r>
              <a:rPr lang="ru-RU" sz="2400" dirty="0" err="1">
                <a:solidFill>
                  <a:srgbClr val="0070C0"/>
                </a:solidFill>
                <a:latin typeface="Roboto"/>
              </a:rPr>
              <a:t>поїсти</a:t>
            </a:r>
            <a:r>
              <a:rPr lang="ru-RU" sz="2400" dirty="0">
                <a:solidFill>
                  <a:srgbClr val="0070C0"/>
                </a:solidFill>
                <a:latin typeface="Roboto"/>
              </a:rPr>
              <a:t>, в туалет? </a:t>
            </a:r>
            <a:r>
              <a:rPr lang="ru-RU" sz="2400" dirty="0" err="1">
                <a:solidFill>
                  <a:srgbClr val="0070C0"/>
                </a:solidFill>
                <a:latin typeface="Roboto"/>
              </a:rPr>
              <a:t>Чи</a:t>
            </a:r>
            <a:r>
              <a:rPr lang="ru-RU" sz="2400" dirty="0">
                <a:solidFill>
                  <a:srgbClr val="0070C0"/>
                </a:solidFill>
                <a:latin typeface="Roboto"/>
              </a:rPr>
              <a:t> </a:t>
            </a:r>
            <a:r>
              <a:rPr lang="ru-RU" sz="2400" dirty="0" err="1">
                <a:solidFill>
                  <a:srgbClr val="0070C0"/>
                </a:solidFill>
                <a:latin typeface="Roboto"/>
              </a:rPr>
              <a:t>їй</a:t>
            </a:r>
            <a:r>
              <a:rPr lang="ru-RU" sz="2400" dirty="0">
                <a:solidFill>
                  <a:srgbClr val="0070C0"/>
                </a:solidFill>
                <a:latin typeface="Roboto"/>
              </a:rPr>
              <a:t> не холодно? </a:t>
            </a:r>
            <a:r>
              <a:rPr lang="ru-RU" sz="2400" dirty="0" err="1">
                <a:solidFill>
                  <a:srgbClr val="0070C0"/>
                </a:solidFill>
                <a:latin typeface="Roboto"/>
              </a:rPr>
              <a:t>Можливо</a:t>
            </a:r>
            <a:r>
              <a:rPr lang="ru-RU" sz="2400" dirty="0">
                <a:solidFill>
                  <a:srgbClr val="0070C0"/>
                </a:solidFill>
                <a:latin typeface="Roboto"/>
              </a:rPr>
              <a:t> </a:t>
            </a:r>
            <a:r>
              <a:rPr lang="ru-RU" sz="2400" dirty="0" err="1">
                <a:solidFill>
                  <a:srgbClr val="0070C0"/>
                </a:solidFill>
                <a:latin typeface="Roboto"/>
              </a:rPr>
              <a:t>дитина</a:t>
            </a:r>
            <a:r>
              <a:rPr lang="ru-RU" sz="2400" dirty="0">
                <a:solidFill>
                  <a:srgbClr val="0070C0"/>
                </a:solidFill>
                <a:latin typeface="Roboto"/>
              </a:rPr>
              <a:t> </a:t>
            </a:r>
            <a:r>
              <a:rPr lang="ru-RU" sz="2400" dirty="0" err="1">
                <a:solidFill>
                  <a:srgbClr val="0070C0"/>
                </a:solidFill>
                <a:latin typeface="Roboto"/>
              </a:rPr>
              <a:t>захворіла</a:t>
            </a:r>
            <a:r>
              <a:rPr lang="ru-RU" sz="2400" dirty="0">
                <a:solidFill>
                  <a:srgbClr val="0070C0"/>
                </a:solidFill>
                <a:latin typeface="Roboto"/>
              </a:rPr>
              <a:t> та </a:t>
            </a:r>
            <a:r>
              <a:rPr lang="ru-RU" sz="2400" dirty="0" err="1">
                <a:solidFill>
                  <a:srgbClr val="0070C0"/>
                </a:solidFill>
                <a:latin typeface="Roboto"/>
              </a:rPr>
              <a:t>потребує</a:t>
            </a:r>
            <a:r>
              <a:rPr lang="ru-RU" sz="2400" dirty="0">
                <a:solidFill>
                  <a:srgbClr val="0070C0"/>
                </a:solidFill>
                <a:latin typeface="Roboto"/>
              </a:rPr>
              <a:t> </a:t>
            </a:r>
            <a:r>
              <a:rPr lang="ru-RU" sz="2400" dirty="0" err="1">
                <a:solidFill>
                  <a:srgbClr val="0070C0"/>
                </a:solidFill>
                <a:latin typeface="Roboto"/>
              </a:rPr>
              <a:t>лікування</a:t>
            </a:r>
            <a:r>
              <a:rPr lang="ru-RU" sz="2400" dirty="0">
                <a:solidFill>
                  <a:srgbClr val="0070C0"/>
                </a:solidFill>
                <a:latin typeface="Roboto"/>
              </a:rPr>
              <a:t>? </a:t>
            </a:r>
            <a:r>
              <a:rPr lang="ru-RU" sz="2400" dirty="0" err="1">
                <a:solidFill>
                  <a:srgbClr val="0070C0"/>
                </a:solidFill>
                <a:latin typeface="Roboto"/>
              </a:rPr>
              <a:t>Чи</a:t>
            </a:r>
            <a:r>
              <a:rPr lang="ru-RU" sz="2400" dirty="0">
                <a:solidFill>
                  <a:srgbClr val="0070C0"/>
                </a:solidFill>
                <a:latin typeface="Roboto"/>
              </a:rPr>
              <a:t> </a:t>
            </a:r>
            <a:r>
              <a:rPr lang="ru-RU" sz="2400" dirty="0" err="1">
                <a:solidFill>
                  <a:srgbClr val="0070C0"/>
                </a:solidFill>
                <a:latin typeface="Roboto"/>
              </a:rPr>
              <a:t>бажає</a:t>
            </a:r>
            <a:r>
              <a:rPr lang="ru-RU" sz="2400" dirty="0">
                <a:solidFill>
                  <a:srgbClr val="0070C0"/>
                </a:solidFill>
                <a:latin typeface="Roboto"/>
              </a:rPr>
              <a:t> вона </a:t>
            </a:r>
            <a:r>
              <a:rPr lang="ru-RU" sz="2400" dirty="0" err="1">
                <a:solidFill>
                  <a:srgbClr val="0070C0"/>
                </a:solidFill>
                <a:latin typeface="Roboto"/>
              </a:rPr>
              <a:t>погратись</a:t>
            </a:r>
            <a:r>
              <a:rPr lang="ru-RU" sz="2400" dirty="0">
                <a:solidFill>
                  <a:srgbClr val="0070C0"/>
                </a:solidFill>
                <a:latin typeface="Roboto"/>
              </a:rPr>
              <a:t> (</a:t>
            </a:r>
            <a:r>
              <a:rPr lang="ru-RU" sz="2400" dirty="0" err="1">
                <a:solidFill>
                  <a:srgbClr val="0070C0"/>
                </a:solidFill>
                <a:latin typeface="Roboto"/>
              </a:rPr>
              <a:t>можливо</a:t>
            </a:r>
            <a:r>
              <a:rPr lang="ru-RU" sz="2400" dirty="0">
                <a:solidFill>
                  <a:srgbClr val="0070C0"/>
                </a:solidFill>
                <a:latin typeface="Roboto"/>
              </a:rPr>
              <a:t>, з </a:t>
            </a:r>
            <a:r>
              <a:rPr lang="ru-RU" sz="2400" dirty="0" err="1">
                <a:solidFill>
                  <a:srgbClr val="0070C0"/>
                </a:solidFill>
                <a:latin typeface="Roboto"/>
              </a:rPr>
              <a:t>іншими</a:t>
            </a:r>
            <a:r>
              <a:rPr lang="ru-RU" sz="2400" dirty="0">
                <a:solidFill>
                  <a:srgbClr val="0070C0"/>
                </a:solidFill>
                <a:latin typeface="Roboto"/>
              </a:rPr>
              <a:t> </a:t>
            </a:r>
            <a:r>
              <a:rPr lang="ru-RU" sz="2400" dirty="0" err="1">
                <a:solidFill>
                  <a:srgbClr val="0070C0"/>
                </a:solidFill>
                <a:latin typeface="Roboto"/>
              </a:rPr>
              <a:t>дітьми</a:t>
            </a:r>
            <a:r>
              <a:rPr lang="ru-RU" sz="2400" dirty="0">
                <a:solidFill>
                  <a:srgbClr val="0070C0"/>
                </a:solidFill>
                <a:latin typeface="Roboto"/>
              </a:rPr>
              <a:t>, </a:t>
            </a:r>
            <a:r>
              <a:rPr lang="ru-RU" sz="2400" dirty="0" err="1">
                <a:solidFill>
                  <a:srgbClr val="0070C0"/>
                </a:solidFill>
                <a:latin typeface="Roboto"/>
              </a:rPr>
              <a:t>якщо</a:t>
            </a:r>
            <a:r>
              <a:rPr lang="ru-RU" sz="2400" dirty="0">
                <a:solidFill>
                  <a:srgbClr val="0070C0"/>
                </a:solidFill>
                <a:latin typeface="Roboto"/>
              </a:rPr>
              <a:t> вони </a:t>
            </a:r>
            <a:r>
              <a:rPr lang="ru-RU" sz="2400" dirty="0" err="1">
                <a:solidFill>
                  <a:srgbClr val="0070C0"/>
                </a:solidFill>
                <a:latin typeface="Roboto"/>
              </a:rPr>
              <a:t>також</a:t>
            </a:r>
            <a:r>
              <a:rPr lang="ru-RU" sz="2400" dirty="0">
                <a:solidFill>
                  <a:srgbClr val="0070C0"/>
                </a:solidFill>
                <a:latin typeface="Roboto"/>
              </a:rPr>
              <a:t> </a:t>
            </a:r>
            <a:r>
              <a:rPr lang="ru-RU" sz="2400" dirty="0" err="1">
                <a:solidFill>
                  <a:srgbClr val="0070C0"/>
                </a:solidFill>
                <a:latin typeface="Roboto"/>
              </a:rPr>
              <a:t>перебувають</a:t>
            </a:r>
            <a:r>
              <a:rPr lang="ru-RU" sz="2400" dirty="0">
                <a:solidFill>
                  <a:srgbClr val="0070C0"/>
                </a:solidFill>
                <a:latin typeface="Roboto"/>
              </a:rPr>
              <a:t> разом з вами</a:t>
            </a:r>
            <a:r>
              <a:rPr lang="ru-RU" sz="2400" dirty="0" smtClean="0">
                <a:solidFill>
                  <a:srgbClr val="0070C0"/>
                </a:solidFill>
                <a:latin typeface="Roboto"/>
              </a:rPr>
              <a:t>)?</a:t>
            </a:r>
            <a:endParaRPr lang="ru-RU" dirty="0">
              <a:solidFill>
                <a:srgbClr val="0070C0"/>
              </a:solidFill>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92322" y="5232929"/>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5" descr="Картинки по запросу persona dolls"/>
          <p:cNvSpPr>
            <a:spLocks noChangeAspect="1" noChangeArrowheads="1"/>
          </p:cNvSpPr>
          <p:nvPr/>
        </p:nvSpPr>
        <p:spPr bwMode="auto">
          <a:xfrm>
            <a:off x="207433" y="460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101" name="AutoShape 8" descr="Картинки по запросу persona dolls"/>
          <p:cNvSpPr>
            <a:spLocks noChangeAspect="1" noChangeArrowheads="1"/>
          </p:cNvSpPr>
          <p:nvPr/>
        </p:nvSpPr>
        <p:spPr bwMode="auto">
          <a:xfrm>
            <a:off x="5892800" y="3276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1541" name="Rectangle 37"/>
          <p:cNvSpPr>
            <a:spLocks noChangeArrowheads="1"/>
          </p:cNvSpPr>
          <p:nvPr/>
        </p:nvSpPr>
        <p:spPr bwMode="auto">
          <a:xfrm>
            <a:off x="2133600" y="1584121"/>
            <a:ext cx="9139767" cy="3354765"/>
          </a:xfrm>
          <a:prstGeom prst="rect">
            <a:avLst/>
          </a:prstGeom>
          <a:solidFill>
            <a:schemeClr val="bg1">
              <a:lumMod val="95000"/>
            </a:schemeClr>
          </a:solidFill>
          <a:ln w="9525">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spAutoFit/>
          </a:bodyPr>
          <a:lstStyle/>
          <a:p>
            <a:pPr indent="450850">
              <a:defRPr/>
            </a:pPr>
            <a:endParaRPr lang="uk-UA" sz="2400" b="1" dirty="0">
              <a:solidFill>
                <a:srgbClr val="C00000"/>
              </a:solidFill>
              <a:latin typeface="+mn-lt"/>
              <a:cs typeface="Times New Roman" panose="02020603050405020304" pitchFamily="18" charset="0"/>
            </a:endParaRPr>
          </a:p>
          <a:p>
            <a:pPr indent="450850" algn="ctr">
              <a:defRPr/>
            </a:pPr>
            <a:r>
              <a:rPr lang="uk-UA" sz="2400" b="1" dirty="0" smtClean="0">
                <a:solidFill>
                  <a:srgbClr val="002060"/>
                </a:solidFill>
                <a:cs typeface="Times New Roman" panose="02020603050405020304" pitchFamily="18" charset="0"/>
              </a:rPr>
              <a:t>ознаками </a:t>
            </a:r>
            <a:r>
              <a:rPr lang="uk-UA" sz="2400" b="1" dirty="0" smtClean="0">
                <a:solidFill>
                  <a:srgbClr val="002060"/>
                </a:solidFill>
                <a:cs typeface="Times New Roman" panose="02020603050405020304" pitchFamily="18" charset="0"/>
              </a:rPr>
              <a:t>посттравматичного стресового розладу  </a:t>
            </a:r>
            <a:r>
              <a:rPr lang="uk-UA" sz="2400" b="1" dirty="0">
                <a:solidFill>
                  <a:srgbClr val="002060"/>
                </a:solidFill>
                <a:cs typeface="Times New Roman" panose="02020603050405020304" pitchFamily="18" charset="0"/>
              </a:rPr>
              <a:t>(ПТСР</a:t>
            </a:r>
            <a:r>
              <a:rPr lang="uk-UA" sz="2400" b="1" dirty="0" smtClean="0">
                <a:solidFill>
                  <a:srgbClr val="002060"/>
                </a:solidFill>
                <a:cs typeface="Times New Roman" panose="02020603050405020304" pitchFamily="18" charset="0"/>
              </a:rPr>
              <a:t>), тим </a:t>
            </a:r>
            <a:r>
              <a:rPr lang="uk-UA" sz="2400" b="1" dirty="0">
                <a:solidFill>
                  <a:srgbClr val="002060"/>
                </a:solidFill>
                <a:cs typeface="Times New Roman" panose="02020603050405020304" pitchFamily="18" charset="0"/>
              </a:rPr>
              <a:t>як проявляється і які особливості має у дітей</a:t>
            </a:r>
            <a:r>
              <a:rPr lang="uk-UA" sz="2400" b="1" dirty="0" smtClean="0">
                <a:solidFill>
                  <a:srgbClr val="002060"/>
                </a:solidFill>
                <a:cs typeface="Times New Roman" panose="02020603050405020304" pitchFamily="18" charset="0"/>
              </a:rPr>
              <a:t>; рекомендаціями практичного психолога Анни Козлової щодо правил встановлення контакту </a:t>
            </a:r>
            <a:r>
              <a:rPr lang="uk-UA" sz="2400" b="1" dirty="0">
                <a:solidFill>
                  <a:srgbClr val="002060"/>
                </a:solidFill>
                <a:cs typeface="Times New Roman" panose="02020603050405020304" pitchFamily="18" charset="0"/>
              </a:rPr>
              <a:t>з дитиною, що пережила травматичний досвід</a:t>
            </a:r>
            <a:r>
              <a:rPr lang="uk-UA" sz="2400" b="1" dirty="0" smtClean="0">
                <a:solidFill>
                  <a:srgbClr val="002060"/>
                </a:solidFill>
                <a:cs typeface="Times New Roman" panose="02020603050405020304" pitchFamily="18" charset="0"/>
              </a:rPr>
              <a:t>;  особливостями </a:t>
            </a:r>
            <a:r>
              <a:rPr lang="uk-UA" sz="2400" b="1" dirty="0">
                <a:solidFill>
                  <a:srgbClr val="002060"/>
                </a:solidFill>
                <a:cs typeface="Times New Roman" panose="02020603050405020304" pitchFamily="18" charset="0"/>
              </a:rPr>
              <a:t>піклування про дітей з інвалідністю</a:t>
            </a:r>
            <a:r>
              <a:rPr lang="uk-UA" sz="2400" b="1" dirty="0" smtClean="0">
                <a:solidFill>
                  <a:srgbClr val="002060"/>
                </a:solidFill>
                <a:cs typeface="Times New Roman" panose="02020603050405020304" pitchFamily="18" charset="0"/>
              </a:rPr>
              <a:t>;  порадами про дії дорослих </a:t>
            </a:r>
            <a:r>
              <a:rPr lang="uk-UA" sz="2400" b="1" dirty="0">
                <a:solidFill>
                  <a:srgbClr val="002060"/>
                </a:solidFill>
                <a:cs typeface="Times New Roman" panose="02020603050405020304" pitchFamily="18" charset="0"/>
              </a:rPr>
              <a:t>під час війни та </a:t>
            </a:r>
            <a:r>
              <a:rPr lang="uk-UA" sz="2400" b="1" dirty="0" smtClean="0">
                <a:solidFill>
                  <a:srgbClr val="002060"/>
                </a:solidFill>
                <a:cs typeface="Times New Roman" panose="02020603050405020304" pitchFamily="18" charset="0"/>
              </a:rPr>
              <a:t>кризових </a:t>
            </a:r>
            <a:r>
              <a:rPr lang="uk-UA" sz="2400" b="1" dirty="0" smtClean="0">
                <a:solidFill>
                  <a:srgbClr val="002060"/>
                </a:solidFill>
                <a:cs typeface="Times New Roman" panose="02020603050405020304" pitchFamily="18" charset="0"/>
              </a:rPr>
              <a:t>ситуацій для підтримки дітей.</a:t>
            </a:r>
            <a:endParaRPr lang="uk-UA" sz="2400" b="1" dirty="0">
              <a:solidFill>
                <a:srgbClr val="002060"/>
              </a:solidFill>
              <a:cs typeface="Times New Roman" panose="02020603050405020304" pitchFamily="18" charset="0"/>
            </a:endParaRPr>
          </a:p>
          <a:p>
            <a:pPr indent="450850" algn="r">
              <a:defRPr/>
            </a:pPr>
            <a:endParaRPr lang="ru-RU" sz="2000" b="1" dirty="0">
              <a:solidFill>
                <a:schemeClr val="accent6">
                  <a:lumMod val="75000"/>
                </a:schemeClr>
              </a:solidFill>
              <a:latin typeface="Arial" panose="020B0604020202020204" pitchFamily="34" charset="0"/>
            </a:endParaRPr>
          </a:p>
        </p:txBody>
      </p:sp>
      <p:sp>
        <p:nvSpPr>
          <p:cNvPr id="3" name="Прямоугольник 2"/>
          <p:cNvSpPr/>
          <p:nvPr/>
        </p:nvSpPr>
        <p:spPr>
          <a:xfrm>
            <a:off x="3051527" y="386095"/>
            <a:ext cx="7303912"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uk-UA" sz="2800" b="1" dirty="0" smtClean="0">
                <a:solidFill>
                  <a:srgbClr val="C00000"/>
                </a:solidFill>
              </a:rPr>
              <a:t>Шановні педагоги та батьки пропонуємо вам ознайомитись з: </a:t>
            </a:r>
            <a:endParaRPr lang="uk-UA" sz="2800"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4310" y="1622427"/>
            <a:ext cx="9493957" cy="3389841"/>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buNone/>
            </a:pPr>
            <a:r>
              <a:rPr lang="uk-UA" sz="2400" b="1" dirty="0" smtClean="0">
                <a:solidFill>
                  <a:srgbClr val="0070C0"/>
                </a:solidFill>
              </a:rPr>
              <a:t>ІІІ. Етап «Знайомство з місцевістю»</a:t>
            </a:r>
            <a:endParaRPr lang="uk-UA" sz="2400" b="1" dirty="0" smtClean="0">
              <a:solidFill>
                <a:srgbClr val="0070C0"/>
              </a:solidFill>
            </a:endParaRPr>
          </a:p>
          <a:p>
            <a:pPr>
              <a:buFont typeface="+mj-lt"/>
              <a:buAutoNum type="arabicPeriod"/>
            </a:pPr>
            <a:r>
              <a:rPr lang="uk-UA" sz="2400" dirty="0" smtClean="0">
                <a:solidFill>
                  <a:srgbClr val="0070C0"/>
                </a:solidFill>
              </a:rPr>
              <a:t>Покажіть дитині приміщення, в якому вона буде перебувати: де знаходиться туалет, ванна кімната, де дитина буде спати, де можна поїсти та пограти тощо.</a:t>
            </a:r>
            <a:endParaRPr lang="uk-UA" sz="2400" dirty="0" smtClean="0">
              <a:solidFill>
                <a:srgbClr val="0070C0"/>
              </a:solidFill>
            </a:endParaRPr>
          </a:p>
          <a:p>
            <a:pPr>
              <a:buFont typeface="+mj-lt"/>
              <a:buAutoNum type="arabicPeriod"/>
            </a:pPr>
            <a:r>
              <a:rPr lang="uk-UA" sz="2400" dirty="0" smtClean="0">
                <a:solidFill>
                  <a:srgbClr val="0070C0"/>
                </a:solidFill>
              </a:rPr>
              <a:t>Розкажіть дитині правила перебування (наприклад: “Ми будемо вечеряти о 19:00 ось у тій кімнаті, а лягаємо всі спати о 21:00”).</a:t>
            </a:r>
            <a:endParaRPr lang="uk-UA" sz="2400" dirty="0" smtClean="0">
              <a:solidFill>
                <a:srgbClr val="0070C0"/>
              </a:solidFill>
            </a:endParaRPr>
          </a:p>
          <a:p>
            <a:pPr>
              <a:buFont typeface="+mj-lt"/>
              <a:buAutoNum type="arabicPeriod"/>
            </a:pPr>
            <a:r>
              <a:rPr lang="uk-UA" sz="2400" dirty="0" smtClean="0">
                <a:solidFill>
                  <a:srgbClr val="0070C0"/>
                </a:solidFill>
              </a:rPr>
              <a:t>Розкажіть про місцевість, в якій опинилася дитина (про ваше місто, село, про інші особливості місцевості, які варто знати дитині).</a:t>
            </a:r>
            <a:endParaRPr lang="uk-UA" dirty="0">
              <a:solidFill>
                <a:srgbClr val="0070C0"/>
              </a:solidFill>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05701" y="5357107"/>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27199" y="1091847"/>
            <a:ext cx="9378244" cy="435133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buNone/>
            </a:pPr>
            <a:r>
              <a:rPr lang="uk-UA" sz="2400" b="1" dirty="0" smtClean="0">
                <a:solidFill>
                  <a:srgbClr val="0070C0"/>
                </a:solidFill>
              </a:rPr>
              <a:t>ІV. Етап «Підтримка»</a:t>
            </a:r>
            <a:endParaRPr lang="uk-UA" sz="2400" b="1" dirty="0" smtClean="0">
              <a:solidFill>
                <a:srgbClr val="0070C0"/>
              </a:solidFill>
            </a:endParaRPr>
          </a:p>
          <a:p>
            <a:pPr marL="0" indent="0">
              <a:buNone/>
            </a:pPr>
            <a:endParaRPr lang="uk-UA" sz="2400" b="1" dirty="0" smtClean="0">
              <a:solidFill>
                <a:srgbClr val="0070C0"/>
              </a:solidFill>
            </a:endParaRPr>
          </a:p>
          <a:p>
            <a:pPr marL="0" indent="0">
              <a:buNone/>
            </a:pPr>
            <a:r>
              <a:rPr lang="uk-UA" sz="2400" dirty="0" smtClean="0">
                <a:solidFill>
                  <a:srgbClr val="0070C0"/>
                </a:solidFill>
              </a:rPr>
              <a:t>Скажіть дитині, що якщо вона хоче поговорити, то ви готові її вислухати.</a:t>
            </a:r>
            <a:endParaRPr lang="uk-UA" sz="2400" dirty="0" smtClean="0">
              <a:solidFill>
                <a:srgbClr val="0070C0"/>
              </a:solidFill>
            </a:endParaRPr>
          </a:p>
          <a:p>
            <a:pPr marL="0" indent="0">
              <a:buNone/>
            </a:pPr>
            <a:r>
              <a:rPr lang="uk-UA" sz="2400" dirty="0" smtClean="0">
                <a:solidFill>
                  <a:srgbClr val="0070C0"/>
                </a:solidFill>
              </a:rPr>
              <a:t>Запитайте у дитини на які теми їй подобається говорити.</a:t>
            </a:r>
            <a:endParaRPr lang="uk-UA" sz="2400" dirty="0" smtClean="0">
              <a:solidFill>
                <a:srgbClr val="0070C0"/>
              </a:solidFill>
            </a:endParaRPr>
          </a:p>
          <a:p>
            <a:pPr marL="0" indent="0">
              <a:buNone/>
            </a:pPr>
            <a:r>
              <a:rPr lang="uk-UA" sz="2400" dirty="0" smtClean="0">
                <a:solidFill>
                  <a:srgbClr val="0070C0"/>
                </a:solidFill>
              </a:rPr>
              <a:t>Запитайте, на які теми вона б не хотіла говорити.</a:t>
            </a:r>
            <a:endParaRPr lang="uk-UA" sz="2400" dirty="0" smtClean="0">
              <a:solidFill>
                <a:srgbClr val="0070C0"/>
              </a:solidFill>
            </a:endParaRPr>
          </a:p>
          <a:p>
            <a:pPr marL="0" indent="0">
              <a:buNone/>
            </a:pPr>
            <a:r>
              <a:rPr lang="uk-UA" sz="2400" dirty="0" smtClean="0">
                <a:solidFill>
                  <a:srgbClr val="0070C0"/>
                </a:solidFill>
              </a:rPr>
              <a:t>Запитайте, що їй подобається робити (наприклад, чи любить дитина малювати, ліпити, танцювати, співати, збирати </a:t>
            </a:r>
            <a:r>
              <a:rPr lang="uk-UA" sz="2400" dirty="0" err="1" smtClean="0">
                <a:solidFill>
                  <a:srgbClr val="0070C0"/>
                </a:solidFill>
              </a:rPr>
              <a:t>лего</a:t>
            </a:r>
            <a:r>
              <a:rPr lang="uk-UA" sz="2400" dirty="0" smtClean="0">
                <a:solidFill>
                  <a:srgbClr val="0070C0"/>
                </a:solidFill>
              </a:rPr>
              <a:t> тощо).</a:t>
            </a:r>
            <a:endParaRPr lang="uk-UA" sz="2400" dirty="0" smtClean="0">
              <a:solidFill>
                <a:srgbClr val="0070C0"/>
              </a:solidFill>
            </a:endParaRPr>
          </a:p>
          <a:p>
            <a:pPr marL="0" indent="0">
              <a:buNone/>
            </a:pPr>
            <a:r>
              <a:rPr lang="uk-UA" sz="2400" dirty="0" smtClean="0">
                <a:solidFill>
                  <a:srgbClr val="0070C0"/>
                </a:solidFill>
              </a:rPr>
              <a:t>Скажіть дитині, що якщо їй щось буде треба, то вона може звернутися до вас.</a:t>
            </a:r>
            <a:endParaRPr lang="uk-UA" sz="2400"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0000" y="2092326"/>
            <a:ext cx="7710311" cy="92180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uk-UA" b="1" dirty="0" smtClean="0">
                <a:solidFill>
                  <a:srgbClr val="A50021"/>
                </a:solidFill>
                <a:latin typeface="+mn-lt"/>
              </a:rPr>
              <a:t>Запрошуємо до роздумів:</a:t>
            </a:r>
            <a:endParaRPr lang="ru-RU" b="1" dirty="0">
              <a:solidFill>
                <a:srgbClr val="A50021"/>
              </a:solidFill>
              <a:latin typeface="+mn-lt"/>
            </a:endParaRPr>
          </a:p>
        </p:txBody>
      </p:sp>
      <p:sp>
        <p:nvSpPr>
          <p:cNvPr id="3" name="Объект 2"/>
          <p:cNvSpPr>
            <a:spLocks noGrp="1"/>
          </p:cNvSpPr>
          <p:nvPr>
            <p:ph idx="1"/>
          </p:nvPr>
        </p:nvSpPr>
        <p:spPr>
          <a:xfrm>
            <a:off x="3070577" y="4060825"/>
            <a:ext cx="6920090" cy="1515886"/>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r>
              <a:rPr lang="uk-UA" b="1" dirty="0" smtClean="0">
                <a:solidFill>
                  <a:srgbClr val="0070C0"/>
                </a:solidFill>
              </a:rPr>
              <a:t>Що</a:t>
            </a:r>
            <a:r>
              <a:rPr lang="uk-UA" b="1" dirty="0" smtClean="0">
                <a:solidFill>
                  <a:srgbClr val="660033"/>
                </a:solidFill>
              </a:rPr>
              <a:t> </a:t>
            </a:r>
            <a:r>
              <a:rPr lang="uk-UA" b="1" dirty="0" smtClean="0">
                <a:solidFill>
                  <a:srgbClr val="FF0000"/>
                </a:solidFill>
              </a:rPr>
              <a:t>не рекомендується </a:t>
            </a:r>
            <a:r>
              <a:rPr lang="uk-UA" b="1" dirty="0" smtClean="0">
                <a:solidFill>
                  <a:srgbClr val="0070C0"/>
                </a:solidFill>
              </a:rPr>
              <a:t>робити під час спілкування з дитиною, яка пережила травматичний досвід?</a:t>
            </a:r>
            <a:endParaRPr lang="uk-UA" b="1"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4756" y="116771"/>
            <a:ext cx="6728178" cy="797629"/>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uk-UA" sz="3200" b="1" dirty="0" smtClean="0">
                <a:solidFill>
                  <a:srgbClr val="C00000"/>
                </a:solidFill>
                <a:latin typeface="+mn-lt"/>
              </a:rPr>
              <a:t>Що не рекомендується робити </a:t>
            </a:r>
            <a:br>
              <a:rPr lang="uk-UA" sz="3200" b="1" dirty="0" smtClean="0">
                <a:solidFill>
                  <a:srgbClr val="C00000"/>
                </a:solidFill>
                <a:latin typeface="+mn-lt"/>
              </a:rPr>
            </a:br>
            <a:r>
              <a:rPr lang="uk-UA" sz="3200" b="1" dirty="0" smtClean="0">
                <a:solidFill>
                  <a:srgbClr val="C00000"/>
                </a:solidFill>
                <a:latin typeface="+mn-lt"/>
              </a:rPr>
              <a:t>під час спілкування з дитиною:</a:t>
            </a:r>
            <a:endParaRPr lang="uk-UA" sz="3200" b="1" dirty="0">
              <a:solidFill>
                <a:srgbClr val="C00000"/>
              </a:solidFill>
              <a:latin typeface="+mn-lt"/>
            </a:endParaRPr>
          </a:p>
        </p:txBody>
      </p:sp>
      <p:sp>
        <p:nvSpPr>
          <p:cNvPr id="3" name="Объект 2"/>
          <p:cNvSpPr>
            <a:spLocks noGrp="1"/>
          </p:cNvSpPr>
          <p:nvPr>
            <p:ph idx="1"/>
          </p:nvPr>
        </p:nvSpPr>
        <p:spPr>
          <a:xfrm>
            <a:off x="304799" y="1027289"/>
            <a:ext cx="11695289" cy="5740400"/>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ru-RU" sz="2400" b="1" dirty="0">
                <a:solidFill>
                  <a:srgbClr val="660033"/>
                </a:solidFill>
              </a:rPr>
              <a:t>1. </a:t>
            </a:r>
            <a:r>
              <a:rPr lang="uk-UA" sz="2400" dirty="0" smtClean="0">
                <a:solidFill>
                  <a:srgbClr val="0070C0"/>
                </a:solidFill>
              </a:rPr>
              <a:t>Розпитувати у дитини про військові дії, які вона могла побачити, про те, як їй було, коли лунали сирени, вибухи та постріли*.</a:t>
            </a:r>
            <a:endParaRPr lang="uk-UA" sz="2400" dirty="0" smtClean="0">
              <a:solidFill>
                <a:srgbClr val="0070C0"/>
              </a:solidFill>
            </a:endParaRPr>
          </a:p>
          <a:p>
            <a:pPr marL="0" indent="0">
              <a:buNone/>
            </a:pPr>
            <a:r>
              <a:rPr lang="uk-UA" sz="2400" dirty="0" smtClean="0">
                <a:solidFill>
                  <a:srgbClr val="0070C0"/>
                </a:solidFill>
              </a:rPr>
              <a:t>2. Розпитувати дитину про тих, хто з її близьких залишився в місцях ведення бойових дій*.</a:t>
            </a:r>
            <a:endParaRPr lang="uk-UA" sz="2400" dirty="0" smtClean="0">
              <a:solidFill>
                <a:srgbClr val="0070C0"/>
              </a:solidFill>
            </a:endParaRPr>
          </a:p>
          <a:p>
            <a:pPr marL="0" indent="0">
              <a:buNone/>
            </a:pPr>
            <a:r>
              <a:rPr lang="uk-UA" sz="2400" dirty="0" smtClean="0">
                <a:solidFill>
                  <a:srgbClr val="0070C0"/>
                </a:solidFill>
              </a:rPr>
              <a:t>3. Порушувати особистісні кодони дитини, обов’язково треба запитати у дитини, чи можна взяти її за руку, обійняти, перш ніж це зробити. </a:t>
            </a:r>
            <a:endParaRPr lang="uk-UA" sz="2400" dirty="0" smtClean="0">
              <a:solidFill>
                <a:srgbClr val="0070C0"/>
              </a:solidFill>
            </a:endParaRPr>
          </a:p>
          <a:p>
            <a:pPr marL="0" indent="0">
              <a:buNone/>
            </a:pPr>
            <a:r>
              <a:rPr lang="uk-UA" sz="2400" dirty="0" smtClean="0">
                <a:solidFill>
                  <a:srgbClr val="0070C0"/>
                </a:solidFill>
              </a:rPr>
              <a:t>4. Проявляти нещирі емоції (ви так само є людиною, яка має власні переживання, і якщо у вас немає </a:t>
            </a:r>
            <a:r>
              <a:rPr lang="uk-UA" sz="2400" dirty="0" err="1" smtClean="0">
                <a:solidFill>
                  <a:srgbClr val="0070C0"/>
                </a:solidFill>
              </a:rPr>
              <a:t>насторою</a:t>
            </a:r>
            <a:r>
              <a:rPr lang="uk-UA" sz="2400" dirty="0" smtClean="0">
                <a:solidFill>
                  <a:srgbClr val="0070C0"/>
                </a:solidFill>
              </a:rPr>
              <a:t>, то не треба «натягувати» посмішку лише через те, що перед вами стоїть дитина. Діти відчувають нещирість дорослих, що може негативно вплинути на ваші стосунки).</a:t>
            </a:r>
            <a:endParaRPr lang="uk-UA" sz="2400" dirty="0" smtClean="0">
              <a:solidFill>
                <a:srgbClr val="0070C0"/>
              </a:solidFill>
            </a:endParaRPr>
          </a:p>
          <a:p>
            <a:pPr marL="0" indent="0">
              <a:buNone/>
            </a:pPr>
            <a:r>
              <a:rPr lang="uk-UA" sz="2400" dirty="0" smtClean="0">
                <a:solidFill>
                  <a:srgbClr val="0070C0"/>
                </a:solidFill>
              </a:rPr>
              <a:t>5. У присутності дитини обговорювати </a:t>
            </a:r>
            <a:r>
              <a:rPr lang="uk-UA" sz="2400" dirty="0" err="1" smtClean="0">
                <a:solidFill>
                  <a:srgbClr val="0070C0"/>
                </a:solidFill>
              </a:rPr>
              <a:t>травмувальні</a:t>
            </a:r>
            <a:r>
              <a:rPr lang="uk-UA" sz="2400" dirty="0" smtClean="0">
                <a:solidFill>
                  <a:srgbClr val="0070C0"/>
                </a:solidFill>
              </a:rPr>
              <a:t> події, пов’язані із військовими діями.</a:t>
            </a:r>
            <a:endParaRPr lang="uk-UA" sz="2400" dirty="0" smtClean="0">
              <a:solidFill>
                <a:srgbClr val="0070C0"/>
              </a:solidFill>
            </a:endParaRPr>
          </a:p>
          <a:p>
            <a:pPr marL="0" indent="0">
              <a:buNone/>
            </a:pPr>
            <a:r>
              <a:rPr lang="uk-UA" sz="2400" dirty="0" smtClean="0">
                <a:solidFill>
                  <a:srgbClr val="0070C0"/>
                </a:solidFill>
              </a:rPr>
              <a:t>6. Використовувати ненормативну лексику у присутності дитини.</a:t>
            </a:r>
            <a:endParaRPr lang="uk-UA" sz="2400" dirty="0" smtClean="0">
              <a:solidFill>
                <a:srgbClr val="0070C0"/>
              </a:solidFill>
            </a:endParaRPr>
          </a:p>
          <a:p>
            <a:pPr marL="0" indent="0">
              <a:buNone/>
            </a:pPr>
            <a:r>
              <a:rPr lang="uk-UA" sz="2400" dirty="0" smtClean="0">
                <a:solidFill>
                  <a:srgbClr val="0070C0"/>
                </a:solidFill>
              </a:rPr>
              <a:t>7. Ставити питання типу: «А як у тебе вдома було?». Краще замініть його на: «А як тобі подобається?» або «Як би тобі хотілось?».</a:t>
            </a:r>
            <a:endParaRPr lang="uk-UA" sz="2400"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48089" y="2186869"/>
            <a:ext cx="7947378" cy="1515886"/>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indent="0" algn="ctr">
              <a:buNone/>
            </a:pPr>
            <a:r>
              <a:rPr lang="ru-RU" b="1" dirty="0">
                <a:solidFill>
                  <a:srgbClr val="660033"/>
                </a:solidFill>
              </a:rPr>
              <a:t>*</a:t>
            </a:r>
            <a:r>
              <a:rPr lang="ru-RU" b="1" dirty="0" err="1">
                <a:solidFill>
                  <a:srgbClr val="660033"/>
                </a:solidFill>
              </a:rPr>
              <a:t>Розпитування</a:t>
            </a:r>
            <a:r>
              <a:rPr lang="ru-RU" b="1" dirty="0">
                <a:solidFill>
                  <a:srgbClr val="660033"/>
                </a:solidFill>
              </a:rPr>
              <a:t> </a:t>
            </a:r>
            <a:r>
              <a:rPr lang="ru-RU" b="1" dirty="0" err="1">
                <a:solidFill>
                  <a:srgbClr val="660033"/>
                </a:solidFill>
              </a:rPr>
              <a:t>дитини</a:t>
            </a:r>
            <a:r>
              <a:rPr lang="ru-RU" b="1" dirty="0">
                <a:solidFill>
                  <a:srgbClr val="660033"/>
                </a:solidFill>
              </a:rPr>
              <a:t> про </a:t>
            </a:r>
            <a:r>
              <a:rPr lang="ru-RU" b="1" dirty="0" err="1">
                <a:solidFill>
                  <a:srgbClr val="660033"/>
                </a:solidFill>
              </a:rPr>
              <a:t>травмувальні</a:t>
            </a:r>
            <a:r>
              <a:rPr lang="ru-RU" b="1" dirty="0">
                <a:solidFill>
                  <a:srgbClr val="660033"/>
                </a:solidFill>
              </a:rPr>
              <a:t> </a:t>
            </a:r>
            <a:r>
              <a:rPr lang="ru-RU" b="1" dirty="0" err="1">
                <a:solidFill>
                  <a:srgbClr val="660033"/>
                </a:solidFill>
              </a:rPr>
              <a:t>події</a:t>
            </a:r>
            <a:r>
              <a:rPr lang="ru-RU" b="1" dirty="0">
                <a:solidFill>
                  <a:srgbClr val="660033"/>
                </a:solidFill>
              </a:rPr>
              <a:t> </a:t>
            </a:r>
            <a:r>
              <a:rPr lang="ru-RU" b="1" dirty="0" err="1">
                <a:solidFill>
                  <a:srgbClr val="660033"/>
                </a:solidFill>
              </a:rPr>
              <a:t>може</a:t>
            </a:r>
            <a:r>
              <a:rPr lang="ru-RU" b="1" dirty="0">
                <a:solidFill>
                  <a:srgbClr val="660033"/>
                </a:solidFill>
              </a:rPr>
              <a:t> </a:t>
            </a:r>
            <a:r>
              <a:rPr lang="ru-RU" b="1" dirty="0" err="1">
                <a:solidFill>
                  <a:srgbClr val="660033"/>
                </a:solidFill>
              </a:rPr>
              <a:t>призвести</a:t>
            </a:r>
            <a:r>
              <a:rPr lang="ru-RU" b="1" dirty="0">
                <a:solidFill>
                  <a:srgbClr val="660033"/>
                </a:solidFill>
              </a:rPr>
              <a:t> до </a:t>
            </a:r>
            <a:r>
              <a:rPr lang="ru-RU" b="1" dirty="0" err="1">
                <a:solidFill>
                  <a:srgbClr val="660033"/>
                </a:solidFill>
              </a:rPr>
              <a:t>негативних</a:t>
            </a:r>
            <a:r>
              <a:rPr lang="ru-RU" b="1" dirty="0">
                <a:solidFill>
                  <a:srgbClr val="660033"/>
                </a:solidFill>
              </a:rPr>
              <a:t> </a:t>
            </a:r>
            <a:r>
              <a:rPr lang="ru-RU" b="1" dirty="0" err="1">
                <a:solidFill>
                  <a:srgbClr val="660033"/>
                </a:solidFill>
              </a:rPr>
              <a:t>переживань</a:t>
            </a:r>
            <a:r>
              <a:rPr lang="ru-RU" b="1" dirty="0">
                <a:solidFill>
                  <a:srgbClr val="660033"/>
                </a:solidFill>
              </a:rPr>
              <a:t> </a:t>
            </a:r>
            <a:r>
              <a:rPr lang="ru-RU" b="1" dirty="0" err="1">
                <a:solidFill>
                  <a:srgbClr val="660033"/>
                </a:solidFill>
              </a:rPr>
              <a:t>або</a:t>
            </a:r>
            <a:r>
              <a:rPr lang="ru-RU" b="1" dirty="0">
                <a:solidFill>
                  <a:srgbClr val="660033"/>
                </a:solidFill>
              </a:rPr>
              <a:t> </a:t>
            </a:r>
            <a:r>
              <a:rPr lang="ru-RU" b="1" dirty="0" err="1">
                <a:solidFill>
                  <a:srgbClr val="660033"/>
                </a:solidFill>
              </a:rPr>
              <a:t>істерики</a:t>
            </a:r>
            <a:r>
              <a:rPr lang="ru-RU" b="1" dirty="0">
                <a:solidFill>
                  <a:srgbClr val="660033"/>
                </a:solidFill>
              </a:rPr>
              <a:t>, </a:t>
            </a:r>
            <a:r>
              <a:rPr lang="ru-RU" b="1" dirty="0" err="1">
                <a:solidFill>
                  <a:srgbClr val="660033"/>
                </a:solidFill>
              </a:rPr>
              <a:t>що</a:t>
            </a:r>
            <a:r>
              <a:rPr lang="ru-RU" b="1" dirty="0">
                <a:solidFill>
                  <a:srgbClr val="660033"/>
                </a:solidFill>
              </a:rPr>
              <a:t> є </a:t>
            </a:r>
            <a:r>
              <a:rPr lang="ru-RU" b="1" dirty="0" err="1">
                <a:solidFill>
                  <a:srgbClr val="660033"/>
                </a:solidFill>
              </a:rPr>
              <a:t>вкрай</a:t>
            </a:r>
            <a:r>
              <a:rPr lang="ru-RU" b="1" dirty="0">
                <a:solidFill>
                  <a:srgbClr val="660033"/>
                </a:solidFill>
              </a:rPr>
              <a:t> </a:t>
            </a:r>
            <a:r>
              <a:rPr lang="ru-RU" b="1" dirty="0" err="1">
                <a:solidFill>
                  <a:srgbClr val="660033"/>
                </a:solidFill>
              </a:rPr>
              <a:t>небажаним</a:t>
            </a:r>
            <a:r>
              <a:rPr lang="ru-RU" b="1" dirty="0">
                <a:solidFill>
                  <a:srgbClr val="660033"/>
                </a:solidFill>
              </a:rPr>
              <a:t>. </a:t>
            </a:r>
            <a:r>
              <a:rPr lang="ru-RU" b="1" dirty="0" err="1">
                <a:solidFill>
                  <a:srgbClr val="660033"/>
                </a:solidFill>
              </a:rPr>
              <a:t>Краще</a:t>
            </a:r>
            <a:r>
              <a:rPr lang="ru-RU" b="1" dirty="0">
                <a:solidFill>
                  <a:srgbClr val="660033"/>
                </a:solidFill>
              </a:rPr>
              <a:t> </a:t>
            </a:r>
            <a:r>
              <a:rPr lang="ru-RU" b="1" dirty="0" err="1">
                <a:solidFill>
                  <a:srgbClr val="660033"/>
                </a:solidFill>
              </a:rPr>
              <a:t>щоб</a:t>
            </a:r>
            <a:r>
              <a:rPr lang="ru-RU" b="1" dirty="0">
                <a:solidFill>
                  <a:srgbClr val="660033"/>
                </a:solidFill>
              </a:rPr>
              <a:t> </a:t>
            </a:r>
            <a:r>
              <a:rPr lang="ru-RU" b="1" dirty="0" err="1">
                <a:solidFill>
                  <a:srgbClr val="660033"/>
                </a:solidFill>
              </a:rPr>
              <a:t>дитина</a:t>
            </a:r>
            <a:r>
              <a:rPr lang="ru-RU" b="1" dirty="0">
                <a:solidFill>
                  <a:srgbClr val="660033"/>
                </a:solidFill>
              </a:rPr>
              <a:t> сама </a:t>
            </a:r>
            <a:r>
              <a:rPr lang="ru-RU" b="1" dirty="0" err="1">
                <a:solidFill>
                  <a:srgbClr val="660033"/>
                </a:solidFill>
              </a:rPr>
              <a:t>розповіла</a:t>
            </a:r>
            <a:r>
              <a:rPr lang="ru-RU" b="1" dirty="0">
                <a:solidFill>
                  <a:srgbClr val="660033"/>
                </a:solidFill>
              </a:rPr>
              <a:t> про </a:t>
            </a:r>
            <a:r>
              <a:rPr lang="ru-RU" b="1" dirty="0" err="1">
                <a:solidFill>
                  <a:srgbClr val="660033"/>
                </a:solidFill>
              </a:rPr>
              <a:t>це</a:t>
            </a:r>
            <a:r>
              <a:rPr lang="ru-RU" b="1" dirty="0">
                <a:solidFill>
                  <a:srgbClr val="660033"/>
                </a:solidFill>
              </a:rPr>
              <a:t>, коли буде готова.</a:t>
            </a:r>
            <a:endParaRPr lang="ru-RU" b="1" dirty="0">
              <a:solidFill>
                <a:srgbClr val="660033"/>
              </a:solidFill>
            </a:endParaRP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6470" y="4442708"/>
            <a:ext cx="2343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83643" y="1535289"/>
            <a:ext cx="8929511" cy="3194755"/>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lgn="ctr">
              <a:buNone/>
            </a:pPr>
            <a:r>
              <a:rPr lang="uk-UA" sz="3200" b="1" dirty="0" smtClean="0">
                <a:solidFill>
                  <a:srgbClr val="C00000"/>
                </a:solidFill>
              </a:rPr>
              <a:t>Надзвичайні ситуації </a:t>
            </a:r>
            <a:endParaRPr lang="uk-UA" sz="3200" b="1" dirty="0" smtClean="0">
              <a:solidFill>
                <a:srgbClr val="C00000"/>
              </a:solidFill>
            </a:endParaRPr>
          </a:p>
          <a:p>
            <a:pPr marL="0" indent="0" algn="ctr">
              <a:buNone/>
            </a:pPr>
            <a:r>
              <a:rPr lang="uk-UA" sz="2400" b="1" dirty="0" smtClean="0">
                <a:solidFill>
                  <a:srgbClr val="0070C0"/>
                </a:solidFill>
              </a:rPr>
              <a:t>завжди пов’язані з високим рівнем стресу та тривоги, але водночас вимагають від людей </a:t>
            </a:r>
            <a:r>
              <a:rPr lang="uk-UA" sz="2400" b="1" dirty="0" err="1" smtClean="0">
                <a:solidFill>
                  <a:srgbClr val="0070C0"/>
                </a:solidFill>
              </a:rPr>
              <a:t>сфокусованості</a:t>
            </a:r>
            <a:r>
              <a:rPr lang="uk-UA" sz="2400" b="1" dirty="0" smtClean="0">
                <a:solidFill>
                  <a:srgbClr val="0070C0"/>
                </a:solidFill>
              </a:rPr>
              <a:t> та зібраності. Мати відповіді на всі питання завчасно неможливо, але добре знати, де ці відповіді можна знайти, щоб створити безпечне середовище для себе та своїх дітей. </a:t>
            </a:r>
            <a:endParaRPr lang="uk-UA" sz="2400" b="1" dirty="0" smtClean="0">
              <a:solidFill>
                <a:srgbClr val="0070C0"/>
              </a:solidFill>
            </a:endParaRPr>
          </a:p>
          <a:p>
            <a:pPr marL="0" indent="0" algn="ctr">
              <a:buNone/>
            </a:pPr>
            <a:r>
              <a:rPr lang="uk-UA" sz="2400" b="1" dirty="0" smtClean="0">
                <a:solidFill>
                  <a:srgbClr val="0070C0"/>
                </a:solidFill>
              </a:rPr>
              <a:t>Дитячий фонд ООН (ЮНІСЕФ) в Україні розробив поради щодо піклування про дитину під час війни.</a:t>
            </a:r>
            <a:endParaRPr lang="uk-UA" sz="2400" b="1"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3644" y="1914817"/>
            <a:ext cx="9223022" cy="267765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ru-RU" sz="2400" b="1" dirty="0">
                <a:solidFill>
                  <a:srgbClr val="DA6E26"/>
                </a:solidFill>
              </a:rPr>
              <a:t>ОСОБЛИВОСТІ ПІКЛУВАННЯ</a:t>
            </a:r>
            <a:endParaRPr lang="ru-RU" sz="2400" b="1" dirty="0">
              <a:solidFill>
                <a:srgbClr val="DA6E26"/>
              </a:solidFill>
            </a:endParaRPr>
          </a:p>
          <a:p>
            <a:pPr algn="ctr"/>
            <a:r>
              <a:rPr lang="ru-RU" sz="2400" b="1" dirty="0">
                <a:solidFill>
                  <a:srgbClr val="DA6E26"/>
                </a:solidFill>
              </a:rPr>
              <a:t>ПРО ДІТЕЙ З </a:t>
            </a:r>
            <a:r>
              <a:rPr lang="ru-RU" sz="2400" b="1" dirty="0" smtClean="0">
                <a:solidFill>
                  <a:srgbClr val="DA6E26"/>
                </a:solidFill>
              </a:rPr>
              <a:t>ІНВАЛІДНІСТЮ</a:t>
            </a:r>
            <a:endParaRPr lang="ru-RU" sz="2400" b="1" dirty="0" smtClean="0">
              <a:solidFill>
                <a:srgbClr val="DA6E26"/>
              </a:solidFill>
            </a:endParaRPr>
          </a:p>
          <a:p>
            <a:pPr algn="ctr"/>
            <a:endParaRPr lang="ru-RU" sz="2400" b="1" dirty="0">
              <a:solidFill>
                <a:srgbClr val="DA6E26"/>
              </a:solidFill>
            </a:endParaRPr>
          </a:p>
          <a:p>
            <a:pPr algn="ctr"/>
            <a:r>
              <a:rPr lang="uk-UA" sz="2400" b="1" dirty="0" smtClean="0">
                <a:solidFill>
                  <a:srgbClr val="0070C0"/>
                </a:solidFill>
              </a:rPr>
              <a:t>В умовах війни та екстрених ситуацій, сім’ї з дитиною з інвалідністю потребують більше ресурсів — як матеріальних, так і психологічних. В цьому розділі зібрані важливі аспекти підготовки</a:t>
            </a:r>
            <a:endParaRPr lang="uk-UA" sz="2400" b="1" dirty="0" smtClean="0">
              <a:solidFill>
                <a:srgbClr val="0070C0"/>
              </a:solidFill>
            </a:endParaRPr>
          </a:p>
          <a:p>
            <a:pPr algn="ctr"/>
            <a:r>
              <a:rPr lang="uk-UA" sz="2400" b="1" dirty="0" smtClean="0">
                <a:solidFill>
                  <a:srgbClr val="0070C0"/>
                </a:solidFill>
              </a:rPr>
              <a:t>до надзвичайної ситуації.</a:t>
            </a:r>
            <a:endParaRPr lang="uk-UA" sz="2400" b="1"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8933" y="873543"/>
            <a:ext cx="10882489" cy="5053124"/>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lgn="ctr">
              <a:buNone/>
            </a:pPr>
            <a:r>
              <a:rPr lang="uk-UA" b="1" dirty="0" smtClean="0">
                <a:solidFill>
                  <a:srgbClr val="C00000"/>
                </a:solidFill>
              </a:rPr>
              <a:t>До тривожної валізки, окрім базових речей, для дитини з інвалідністю має додатися низка інших речей:</a:t>
            </a:r>
            <a:endParaRPr lang="uk-UA" b="1" dirty="0" smtClean="0">
              <a:solidFill>
                <a:srgbClr val="C00000"/>
              </a:solidFill>
            </a:endParaRPr>
          </a:p>
          <a:p>
            <a:pPr marL="0" indent="0" algn="ctr">
              <a:buNone/>
            </a:pPr>
            <a:endParaRPr lang="uk-UA" b="1" dirty="0" smtClean="0">
              <a:solidFill>
                <a:srgbClr val="C00000"/>
              </a:solidFill>
            </a:endParaRPr>
          </a:p>
          <a:p>
            <a:pPr marL="0" indent="0">
              <a:buNone/>
            </a:pPr>
            <a:r>
              <a:rPr lang="uk-UA" sz="2400" b="1" dirty="0" smtClean="0">
                <a:solidFill>
                  <a:srgbClr val="0070C0"/>
                </a:solidFill>
              </a:rPr>
              <a:t>1. Стратегічна аптечка на 3-4 тижні з найбільш необхідними ліками, особливо якщо стан здоров’я вимагає їх регулярного вживання.</a:t>
            </a:r>
            <a:endParaRPr lang="uk-UA" sz="2400" b="1" dirty="0" smtClean="0">
              <a:solidFill>
                <a:srgbClr val="0070C0"/>
              </a:solidFill>
            </a:endParaRPr>
          </a:p>
          <a:p>
            <a:pPr marL="0" indent="0">
              <a:buNone/>
            </a:pPr>
            <a:r>
              <a:rPr lang="uk-UA" sz="2400" b="1" dirty="0" smtClean="0">
                <a:solidFill>
                  <a:srgbClr val="0070C0"/>
                </a:solidFill>
              </a:rPr>
              <a:t>2. Спеціальне харчування для дитини, якщо вона має певні особливості харчової поведінки (суміші, пюре тощо) з запасом.</a:t>
            </a:r>
            <a:endParaRPr lang="uk-UA" sz="2400" b="1" dirty="0" smtClean="0">
              <a:solidFill>
                <a:srgbClr val="0070C0"/>
              </a:solidFill>
            </a:endParaRPr>
          </a:p>
          <a:p>
            <a:pPr marL="0" indent="0">
              <a:buNone/>
            </a:pPr>
            <a:r>
              <a:rPr lang="uk-UA" sz="2400" b="1" dirty="0" smtClean="0">
                <a:solidFill>
                  <a:srgbClr val="0070C0"/>
                </a:solidFill>
              </a:rPr>
              <a:t>3. Засоби гігієни для дітей, які мають труднощі з туалетом: </a:t>
            </a:r>
            <a:r>
              <a:rPr lang="uk-UA" sz="2400" b="1" dirty="0" err="1" smtClean="0">
                <a:solidFill>
                  <a:srgbClr val="0070C0"/>
                </a:solidFill>
              </a:rPr>
              <a:t>памперси</a:t>
            </a:r>
            <a:r>
              <a:rPr lang="uk-UA" sz="2400" b="1" dirty="0" smtClean="0">
                <a:solidFill>
                  <a:srgbClr val="0070C0"/>
                </a:solidFill>
              </a:rPr>
              <a:t>, одноразові пелюшки, засоби від пролежнів та </a:t>
            </a:r>
            <a:r>
              <a:rPr lang="uk-UA" sz="2400" b="1" dirty="0" err="1" smtClean="0">
                <a:solidFill>
                  <a:srgbClr val="0070C0"/>
                </a:solidFill>
              </a:rPr>
              <a:t>зопрілости</a:t>
            </a:r>
            <a:r>
              <a:rPr lang="uk-UA" sz="2400" b="1" dirty="0" smtClean="0">
                <a:solidFill>
                  <a:srgbClr val="0070C0"/>
                </a:solidFill>
              </a:rPr>
              <a:t>.</a:t>
            </a:r>
            <a:endParaRPr lang="uk-UA" sz="2400" b="1" dirty="0" smtClean="0">
              <a:solidFill>
                <a:srgbClr val="0070C0"/>
              </a:solidFill>
            </a:endParaRPr>
          </a:p>
          <a:p>
            <a:pPr marL="0" indent="0">
              <a:buNone/>
            </a:pPr>
            <a:r>
              <a:rPr lang="uk-UA" sz="2400" b="1" dirty="0" smtClean="0">
                <a:solidFill>
                  <a:srgbClr val="0070C0"/>
                </a:solidFill>
              </a:rPr>
              <a:t>4. Спеціальне обладнання. Якщо є потреба і можливість, під час евакуації варто взяти спеціальні ліжка, ноші, колісні крісла тощо.</a:t>
            </a:r>
            <a:endParaRPr lang="uk-UA" sz="2400" b="1" dirty="0">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043289" y="1309511"/>
            <a:ext cx="8556978" cy="2946400"/>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uk-UA" sz="2400" b="1" dirty="0" smtClean="0">
                <a:solidFill>
                  <a:srgbClr val="0070C0"/>
                </a:solidFill>
                <a:latin typeface="+mn-lt"/>
              </a:rPr>
              <a:t>Дітей, які мають розлади </a:t>
            </a:r>
            <a:r>
              <a:rPr lang="uk-UA" sz="2400" b="1" dirty="0" err="1" smtClean="0">
                <a:solidFill>
                  <a:srgbClr val="FF0000"/>
                </a:solidFill>
                <a:latin typeface="+mn-lt"/>
              </a:rPr>
              <a:t>аутичного</a:t>
            </a:r>
            <a:r>
              <a:rPr lang="uk-UA" sz="2400" b="1" dirty="0" smtClean="0">
                <a:solidFill>
                  <a:srgbClr val="0070C0"/>
                </a:solidFill>
                <a:latin typeface="+mn-lt"/>
              </a:rPr>
              <a:t> спектра </a:t>
            </a:r>
            <a:br>
              <a:rPr lang="uk-UA" sz="2400" b="1" dirty="0" smtClean="0">
                <a:solidFill>
                  <a:srgbClr val="0070C0"/>
                </a:solidFill>
                <a:latin typeface="+mn-lt"/>
              </a:rPr>
            </a:br>
            <a:r>
              <a:rPr lang="uk-UA" sz="2400" b="1" dirty="0" smtClean="0">
                <a:solidFill>
                  <a:srgbClr val="0070C0"/>
                </a:solidFill>
                <a:latin typeface="+mn-lt"/>
              </a:rPr>
              <a:t>та/або </a:t>
            </a:r>
            <a:r>
              <a:rPr lang="uk-UA" sz="2400" b="1" dirty="0" smtClean="0">
                <a:solidFill>
                  <a:srgbClr val="FF0000"/>
                </a:solidFill>
                <a:latin typeface="+mn-lt"/>
              </a:rPr>
              <a:t>психічні порушення </a:t>
            </a:r>
            <a:r>
              <a:rPr lang="uk-UA" sz="2400" b="1" dirty="0" smtClean="0">
                <a:solidFill>
                  <a:srgbClr val="0070C0"/>
                </a:solidFill>
                <a:latin typeface="+mn-lt"/>
              </a:rPr>
              <a:t>розвитку,</a:t>
            </a:r>
            <a:br>
              <a:rPr lang="uk-UA" sz="2400" b="1" dirty="0" smtClean="0">
                <a:solidFill>
                  <a:srgbClr val="0070C0"/>
                </a:solidFill>
                <a:latin typeface="+mn-lt"/>
              </a:rPr>
            </a:br>
            <a:r>
              <a:rPr lang="uk-UA" sz="2400" b="1" dirty="0" smtClean="0">
                <a:solidFill>
                  <a:srgbClr val="0070C0"/>
                </a:solidFill>
                <a:latin typeface="+mn-lt"/>
              </a:rPr>
              <a:t> варто заздалегідь підготувати до ситуацій, коли</a:t>
            </a:r>
            <a:br>
              <a:rPr lang="uk-UA" sz="2400" b="1" dirty="0" smtClean="0">
                <a:solidFill>
                  <a:srgbClr val="0070C0"/>
                </a:solidFill>
                <a:latin typeface="+mn-lt"/>
              </a:rPr>
            </a:br>
            <a:r>
              <a:rPr lang="uk-UA" sz="2400" b="1" dirty="0" smtClean="0">
                <a:solidFill>
                  <a:srgbClr val="0070C0"/>
                </a:solidFill>
                <a:latin typeface="+mn-lt"/>
              </a:rPr>
              <a:t>будуть чутні вибухи або доведеться спускатися у бомбосховища.</a:t>
            </a:r>
            <a:br>
              <a:rPr lang="uk-UA" sz="2400" b="1" dirty="0" smtClean="0">
                <a:solidFill>
                  <a:srgbClr val="0070C0"/>
                </a:solidFill>
                <a:latin typeface="+mn-lt"/>
              </a:rPr>
            </a:br>
            <a:r>
              <a:rPr lang="uk-UA" sz="2400" b="1" dirty="0" smtClean="0">
                <a:solidFill>
                  <a:srgbClr val="A50021"/>
                </a:solidFill>
                <a:latin typeface="+mn-lt"/>
              </a:rPr>
              <a:t>Батьки, які пережили такий досвід у 2014-2015 роках, радять:</a:t>
            </a:r>
            <a:endParaRPr lang="uk-UA" sz="2400" b="1" dirty="0">
              <a:solidFill>
                <a:srgbClr val="A50021"/>
              </a:solidFill>
              <a:latin typeface="+mn-lt"/>
            </a:endParaRPr>
          </a:p>
        </p:txBody>
      </p:sp>
      <p:pic>
        <p:nvPicPr>
          <p:cNvPr id="1229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94728" y="4906787"/>
            <a:ext cx="10541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2222" y="1219201"/>
            <a:ext cx="11571111" cy="4921956"/>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buNone/>
            </a:pPr>
            <a:endParaRPr lang="ru-RU" dirty="0"/>
          </a:p>
          <a:p>
            <a:pPr>
              <a:buFont typeface="Arial" panose="020B0604020202020204" pitchFamily="34" charset="0"/>
              <a:buChar char="•"/>
            </a:pPr>
            <a:r>
              <a:rPr lang="uk-UA" sz="9600" dirty="0" smtClean="0">
                <a:solidFill>
                  <a:srgbClr val="0070C0"/>
                </a:solidFill>
              </a:rPr>
              <a:t>Збудувати халабуду з ковдр і подушок у куті будинку чи квартири, де стіна є несучою, і періодично привчати дитину накриватися та перебувати там по кілька (десятків) хвилин там. Якщо буде надзвичайна ситуація, то потрібно сховатися у таке </a:t>
            </a:r>
            <a:r>
              <a:rPr lang="uk-UA" sz="9600" dirty="0" err="1" smtClean="0">
                <a:solidFill>
                  <a:srgbClr val="0070C0"/>
                </a:solidFill>
              </a:rPr>
              <a:t>мініукриття</a:t>
            </a:r>
            <a:r>
              <a:rPr lang="uk-UA" sz="9600" dirty="0" smtClean="0">
                <a:solidFill>
                  <a:srgbClr val="0070C0"/>
                </a:solidFill>
              </a:rPr>
              <a:t>.</a:t>
            </a:r>
            <a:endParaRPr lang="uk-UA" sz="9600" dirty="0" smtClean="0">
              <a:solidFill>
                <a:srgbClr val="0070C0"/>
              </a:solidFill>
            </a:endParaRPr>
          </a:p>
          <a:p>
            <a:pPr>
              <a:buFont typeface="Arial" panose="020B0604020202020204" pitchFamily="34" charset="0"/>
              <a:buChar char="•"/>
            </a:pPr>
            <a:endParaRPr lang="uk-UA" sz="4000" dirty="0" smtClean="0">
              <a:solidFill>
                <a:srgbClr val="0070C0"/>
              </a:solidFill>
            </a:endParaRPr>
          </a:p>
          <a:p>
            <a:pPr>
              <a:buFont typeface="Arial" panose="020B0604020202020204" pitchFamily="34" charset="0"/>
              <a:buChar char="•"/>
            </a:pPr>
            <a:r>
              <a:rPr lang="uk-UA" sz="9600" dirty="0" smtClean="0">
                <a:solidFill>
                  <a:srgbClr val="0070C0"/>
                </a:solidFill>
              </a:rPr>
              <a:t>Користуватися навушниками для сенсорно чутливих дітей або привчити дитину до них, якщо цього ще не відбулося.</a:t>
            </a:r>
            <a:endParaRPr lang="uk-UA" sz="9600" dirty="0" smtClean="0">
              <a:solidFill>
                <a:srgbClr val="0070C0"/>
              </a:solidFill>
            </a:endParaRPr>
          </a:p>
          <a:p>
            <a:pPr>
              <a:buFont typeface="Arial" panose="020B0604020202020204" pitchFamily="34" charset="0"/>
              <a:buChar char="•"/>
            </a:pPr>
            <a:endParaRPr lang="uk-UA" sz="3200" dirty="0" smtClean="0">
              <a:solidFill>
                <a:srgbClr val="0070C0"/>
              </a:solidFill>
            </a:endParaRPr>
          </a:p>
          <a:p>
            <a:pPr>
              <a:buFont typeface="Arial" panose="020B0604020202020204" pitchFamily="34" charset="0"/>
              <a:buChar char="•"/>
            </a:pPr>
            <a:r>
              <a:rPr lang="uk-UA" sz="9600" dirty="0" smtClean="0">
                <a:solidFill>
                  <a:srgbClr val="0070C0"/>
                </a:solidFill>
              </a:rPr>
              <a:t>Зберігати спокій. Діти з розладами </a:t>
            </a:r>
            <a:r>
              <a:rPr lang="uk-UA" sz="9600" dirty="0" err="1" smtClean="0">
                <a:solidFill>
                  <a:srgbClr val="0070C0"/>
                </a:solidFill>
              </a:rPr>
              <a:t>аутистичного</a:t>
            </a:r>
            <a:r>
              <a:rPr lang="uk-UA" sz="9600" dirty="0" smtClean="0">
                <a:solidFill>
                  <a:srgbClr val="0070C0"/>
                </a:solidFill>
              </a:rPr>
              <a:t> спектра дуже сильно реагують на настрій, поведінку,слова батьків. Вони все віддзеркалюють. Тому найважливіше – самим бути спокійними, впевненими, не панікувати та не проявляти жодних надмірних емоцій. Ви маєте бути такими, як завжди.</a:t>
            </a:r>
            <a:endParaRPr lang="uk-UA" sz="9600" dirty="0" smtClean="0">
              <a:solidFill>
                <a:srgbClr val="0070C0"/>
              </a:solidFill>
            </a:endParaRPr>
          </a:p>
          <a:p>
            <a:pPr>
              <a:buFont typeface="Arial" panose="020B0604020202020204" pitchFamily="34" charset="0"/>
              <a:buChar char="•"/>
            </a:pPr>
            <a:endParaRPr lang="uk-UA" sz="3200" dirty="0" smtClean="0">
              <a:solidFill>
                <a:srgbClr val="0070C0"/>
              </a:solidFill>
            </a:endParaRPr>
          </a:p>
          <a:p>
            <a:pPr marL="0" indent="0">
              <a:buNone/>
            </a:pPr>
            <a:r>
              <a:rPr lang="uk-UA" sz="9600" dirty="0" smtClean="0">
                <a:solidFill>
                  <a:srgbClr val="0070C0"/>
                </a:solidFill>
              </a:rPr>
              <a:t>* Дотримуватися режиму дня. Рутина – дуже важлива! Коли немає потреби йти в укриття – готуйте їжу, прибирайте, читайте книжки – робіть все, що ви робите кожного</a:t>
            </a:r>
            <a:r>
              <a:rPr lang="ru-RU" sz="9600" dirty="0" smtClean="0">
                <a:solidFill>
                  <a:srgbClr val="0070C0"/>
                </a:solidFill>
              </a:rPr>
              <a:t> </a:t>
            </a:r>
            <a:r>
              <a:rPr lang="ru-RU" sz="9600" dirty="0">
                <a:solidFill>
                  <a:srgbClr val="0070C0"/>
                </a:solidFill>
              </a:rPr>
              <a:t>дня.</a:t>
            </a:r>
            <a:endParaRPr lang="ru-RU" sz="96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1597" y="3943704"/>
            <a:ext cx="5136445" cy="1325563"/>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ru-RU" sz="3200" b="1" dirty="0" err="1">
                <a:solidFill>
                  <a:srgbClr val="FF6600"/>
                </a:solidFill>
                <a:latin typeface="+mn-lt"/>
              </a:rPr>
              <a:t>Що</a:t>
            </a:r>
            <a:r>
              <a:rPr lang="ru-RU" sz="3200" b="1" dirty="0">
                <a:solidFill>
                  <a:srgbClr val="FF6600"/>
                </a:solidFill>
                <a:latin typeface="+mn-lt"/>
              </a:rPr>
              <a:t> </a:t>
            </a:r>
            <a:r>
              <a:rPr lang="ru-RU" sz="3200" b="1" dirty="0" err="1">
                <a:solidFill>
                  <a:srgbClr val="FF6600"/>
                </a:solidFill>
                <a:latin typeface="+mn-lt"/>
              </a:rPr>
              <a:t>таке</a:t>
            </a:r>
            <a:r>
              <a:rPr lang="ru-RU" sz="3200" b="1" dirty="0">
                <a:solidFill>
                  <a:srgbClr val="FF6600"/>
                </a:solidFill>
                <a:latin typeface="+mn-lt"/>
              </a:rPr>
              <a:t> </a:t>
            </a:r>
            <a:r>
              <a:rPr lang="ru-RU" sz="3200" b="1" dirty="0" smtClean="0">
                <a:solidFill>
                  <a:srgbClr val="FF6600"/>
                </a:solidFill>
                <a:latin typeface="+mn-lt"/>
              </a:rPr>
              <a:t>ПТСР? </a:t>
            </a:r>
            <a:endParaRPr lang="ru-RU" sz="3200" b="1" dirty="0">
              <a:solidFill>
                <a:srgbClr val="FF6600"/>
              </a:solidFill>
              <a:latin typeface="+mn-lt"/>
            </a:endParaRPr>
          </a:p>
        </p:txBody>
      </p:sp>
      <p:sp>
        <p:nvSpPr>
          <p:cNvPr id="3" name="Прямоугольник 2"/>
          <p:cNvSpPr/>
          <p:nvPr/>
        </p:nvSpPr>
        <p:spPr>
          <a:xfrm>
            <a:off x="2246487" y="1276193"/>
            <a:ext cx="8511823" cy="1938992"/>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uk-UA" sz="2400" b="1" dirty="0" smtClean="0">
                <a:solidFill>
                  <a:schemeClr val="accent5">
                    <a:lumMod val="50000"/>
                  </a:schemeClr>
                </a:solidFill>
              </a:rPr>
              <a:t>Війна в Україні докорінно порушила відчуття безпеки і призвела до стресу, психологічні наслідки якого можуть бути небезпечними для здорового майбутнього і дорослих, і дітей. Пережитий </a:t>
            </a:r>
            <a:r>
              <a:rPr lang="uk-UA" sz="2400" b="1" dirty="0" err="1" smtClean="0">
                <a:solidFill>
                  <a:schemeClr val="accent5">
                    <a:lumMod val="50000"/>
                  </a:schemeClr>
                </a:solidFill>
              </a:rPr>
              <a:t>травмуючий</a:t>
            </a:r>
            <a:r>
              <a:rPr lang="uk-UA" sz="2400" b="1" dirty="0" smtClean="0">
                <a:solidFill>
                  <a:schemeClr val="accent5">
                    <a:lumMod val="50000"/>
                  </a:schemeClr>
                </a:solidFill>
              </a:rPr>
              <a:t> досвід може стати причиною розвитку посттравматичного стресового розладу (ПТСР</a:t>
            </a:r>
            <a:r>
              <a:rPr lang="ru-RU" sz="2400" b="1" dirty="0" smtClean="0">
                <a:solidFill>
                  <a:schemeClr val="accent5">
                    <a:lumMod val="50000"/>
                  </a:schemeClr>
                </a:solidFill>
              </a:rPr>
              <a:t>).</a:t>
            </a:r>
            <a:endParaRPr lang="ru-RU" sz="24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0356" y="530578"/>
            <a:ext cx="7315200" cy="1069799"/>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uk-UA" b="1" dirty="0" smtClean="0">
                <a:solidFill>
                  <a:srgbClr val="FF6600"/>
                </a:solidFill>
                <a:latin typeface="+mn-lt"/>
              </a:rPr>
              <a:t>Рекомендації для батьків:</a:t>
            </a:r>
            <a:endParaRPr lang="ru-RU" b="1" dirty="0">
              <a:solidFill>
                <a:srgbClr val="FF6600"/>
              </a:solidFill>
              <a:latin typeface="+mn-lt"/>
            </a:endParaRPr>
          </a:p>
        </p:txBody>
      </p:sp>
      <p:pic>
        <p:nvPicPr>
          <p:cNvPr id="1024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725334" y="2701307"/>
            <a:ext cx="3745618" cy="268553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7645" y="532871"/>
            <a:ext cx="5000801" cy="787929"/>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uk-UA" sz="3200" b="1" dirty="0" smtClean="0">
                <a:solidFill>
                  <a:srgbClr val="FF6600"/>
                </a:solidFill>
                <a:latin typeface="+mn-lt"/>
              </a:rPr>
              <a:t>Проговорюйте емоції </a:t>
            </a:r>
            <a:endParaRPr lang="uk-UA" sz="3200" b="1" dirty="0">
              <a:solidFill>
                <a:srgbClr val="FF6600"/>
              </a:solidFill>
              <a:latin typeface="+mn-lt"/>
            </a:endParaRPr>
          </a:p>
        </p:txBody>
      </p:sp>
      <p:sp>
        <p:nvSpPr>
          <p:cNvPr id="3" name="Объект 2"/>
          <p:cNvSpPr>
            <a:spLocks noGrp="1"/>
          </p:cNvSpPr>
          <p:nvPr>
            <p:ph idx="1"/>
          </p:nvPr>
        </p:nvSpPr>
        <p:spPr>
          <a:xfrm>
            <a:off x="1072445" y="2203980"/>
            <a:ext cx="10272889" cy="378177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47500" lnSpcReduction="20000"/>
          </a:bodyPr>
          <a:lstStyle/>
          <a:p>
            <a:pPr marL="0" indent="0">
              <a:buNone/>
            </a:pPr>
            <a:endParaRPr lang="ru-RU" dirty="0"/>
          </a:p>
          <a:p>
            <a:pPr marL="0" indent="0">
              <a:buNone/>
            </a:pPr>
            <a:r>
              <a:rPr lang="uk-UA" sz="5100" b="1" dirty="0" smtClean="0">
                <a:solidFill>
                  <a:srgbClr val="0070C0"/>
                </a:solidFill>
              </a:rPr>
              <a:t>Якщо ваша дитина переживає чи відчуває злість через те, що відбувається навколо, слова «не переживай» чи «тобі не варто злитись» не заспокоять дитину.</a:t>
            </a:r>
            <a:endParaRPr lang="uk-UA" sz="5100" b="1" dirty="0" smtClean="0">
              <a:solidFill>
                <a:srgbClr val="0070C0"/>
              </a:solidFill>
            </a:endParaRPr>
          </a:p>
          <a:p>
            <a:pPr marL="0" indent="0">
              <a:buNone/>
            </a:pPr>
            <a:r>
              <a:rPr lang="uk-UA" sz="5100" b="1" dirty="0" smtClean="0">
                <a:solidFill>
                  <a:srgbClr val="0070C0"/>
                </a:solidFill>
              </a:rPr>
              <a:t>Скажіть: «Я бачу / мені здається, що ти налякана / злишся». Дитина буде розуміти, що вона не залишилась сам на сам зі своїми переживаннями.</a:t>
            </a:r>
            <a:endParaRPr lang="uk-UA" sz="5100" b="1" dirty="0" smtClean="0">
              <a:solidFill>
                <a:srgbClr val="0070C0"/>
              </a:solidFill>
            </a:endParaRPr>
          </a:p>
          <a:p>
            <a:pPr marL="0" indent="0">
              <a:buNone/>
            </a:pPr>
            <a:r>
              <a:rPr lang="uk-UA" sz="5100" b="1" dirty="0" smtClean="0">
                <a:solidFill>
                  <a:srgbClr val="0070C0"/>
                </a:solidFill>
              </a:rPr>
              <a:t>У якості підтримки не варто давати обіцянок, які не залежать від вас: «все буде добре», «нічого не станеться», натомість скажіть: «що б не сталось, головне – ми одне в одного є».</a:t>
            </a:r>
            <a:endParaRPr lang="uk-UA" sz="5100" b="1" dirty="0" smtClean="0">
              <a:solidFill>
                <a:srgbClr val="0070C0"/>
              </a:solidFill>
            </a:endParaRPr>
          </a:p>
          <a:p>
            <a:pPr marL="0" indent="0">
              <a:buNone/>
            </a:pPr>
            <a:r>
              <a:rPr lang="uk-UA" sz="5100" b="1" dirty="0" smtClean="0">
                <a:solidFill>
                  <a:srgbClr val="0070C0"/>
                </a:solidFill>
              </a:rPr>
              <a:t>Якщо діти грають чи малюють «війну» – не забороняйте їм. Програйте, прокричіть, озвучте, промалюйте емоцію. Це допоможе впоратися з емоціями та знизити рівень тривоги, напруги.</a:t>
            </a:r>
            <a:endParaRPr lang="uk-UA" sz="5100" b="1" dirty="0" smtClean="0">
              <a:solidFill>
                <a:srgbClr val="0070C0"/>
              </a:solidFill>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85779" y="235127"/>
            <a:ext cx="2619375" cy="17430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8934" y="383822"/>
            <a:ext cx="5034844" cy="801511"/>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ru-RU" sz="3200" b="1" dirty="0" err="1">
                <a:solidFill>
                  <a:srgbClr val="FF6600"/>
                </a:solidFill>
                <a:latin typeface="+mn-lt"/>
              </a:rPr>
              <a:t>Обіймайте</a:t>
            </a:r>
            <a:r>
              <a:rPr lang="ru-RU" sz="3200" b="1" dirty="0">
                <a:solidFill>
                  <a:srgbClr val="FF6600"/>
                </a:solidFill>
                <a:latin typeface="+mn-lt"/>
              </a:rPr>
              <a:t> </a:t>
            </a:r>
            <a:r>
              <a:rPr lang="ru-RU" sz="3200" b="1" dirty="0" err="1">
                <a:solidFill>
                  <a:srgbClr val="FF6600"/>
                </a:solidFill>
                <a:latin typeface="+mn-lt"/>
              </a:rPr>
              <a:t>дитину</a:t>
            </a:r>
            <a:endParaRPr lang="ru-RU" sz="3200" b="1" dirty="0">
              <a:solidFill>
                <a:srgbClr val="FF6600"/>
              </a:solidFill>
              <a:latin typeface="+mn-lt"/>
            </a:endParaRPr>
          </a:p>
        </p:txBody>
      </p:sp>
      <p:sp>
        <p:nvSpPr>
          <p:cNvPr id="3" name="Объект 2"/>
          <p:cNvSpPr>
            <a:spLocks noGrp="1"/>
          </p:cNvSpPr>
          <p:nvPr>
            <p:ph idx="1"/>
          </p:nvPr>
        </p:nvSpPr>
        <p:spPr>
          <a:xfrm>
            <a:off x="620889" y="2023357"/>
            <a:ext cx="10679288" cy="4490332"/>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buNone/>
            </a:pPr>
            <a:endParaRPr lang="ru-RU" dirty="0"/>
          </a:p>
          <a:p>
            <a:pPr marL="0" indent="0">
              <a:buNone/>
            </a:pPr>
            <a:r>
              <a:rPr lang="uk-UA" sz="9600" b="1" dirty="0" smtClean="0">
                <a:solidFill>
                  <a:srgbClr val="0070C0"/>
                </a:solidFill>
              </a:rPr>
              <a:t>Тілесний контакт допоможе знизити рівень напруги та допомогти дитині заспокоїтись. Навчіть дитину заспокоїти саму себе за допомогою однієї з вправ:</a:t>
            </a:r>
            <a:endParaRPr lang="uk-UA" sz="9600" b="1" dirty="0" smtClean="0">
              <a:solidFill>
                <a:srgbClr val="0070C0"/>
              </a:solidFill>
            </a:endParaRPr>
          </a:p>
          <a:p>
            <a:pPr marL="0" indent="0">
              <a:buNone/>
            </a:pPr>
            <a:endParaRPr lang="uk-UA" sz="9600" b="1" dirty="0" smtClean="0">
              <a:solidFill>
                <a:srgbClr val="0070C0"/>
              </a:solidFill>
            </a:endParaRPr>
          </a:p>
          <a:p>
            <a:pPr marL="0" indent="0">
              <a:buNone/>
            </a:pPr>
            <a:r>
              <a:rPr lang="uk-UA" sz="9600" b="1" dirty="0" smtClean="0">
                <a:solidFill>
                  <a:srgbClr val="0070C0"/>
                </a:solidFill>
              </a:rPr>
              <a:t>* «Обійми метелика» – дитина обіймає свої плечі двома руками та може себе похлопати по плечах.</a:t>
            </a:r>
            <a:endParaRPr lang="uk-UA" sz="9600" b="1" dirty="0" smtClean="0">
              <a:solidFill>
                <a:srgbClr val="0070C0"/>
              </a:solidFill>
            </a:endParaRPr>
          </a:p>
          <a:p>
            <a:r>
              <a:rPr lang="uk-UA" sz="9600" b="1" dirty="0" smtClean="0">
                <a:solidFill>
                  <a:srgbClr val="0070C0"/>
                </a:solidFill>
              </a:rPr>
              <a:t>«Кокон» – права рука дитини обіймає ліве плече, а ліва рука живіт. Важливо слідкувати, як дитина дихає і чи не затримує дихання. Допомогти вийти зі стану ступору та знизити рівень стресу – це відновити стабільне дихання. </a:t>
            </a:r>
            <a:endParaRPr lang="uk-UA" sz="9600" b="1" dirty="0" smtClean="0">
              <a:solidFill>
                <a:srgbClr val="0070C0"/>
              </a:solidFill>
            </a:endParaRPr>
          </a:p>
          <a:p>
            <a:pPr marL="0" indent="0">
              <a:buNone/>
            </a:pPr>
            <a:endParaRPr lang="uk-UA" sz="9600" b="1" dirty="0" smtClean="0">
              <a:solidFill>
                <a:srgbClr val="0070C0"/>
              </a:solidFill>
            </a:endParaRPr>
          </a:p>
          <a:p>
            <a:pPr marL="0" indent="0">
              <a:buNone/>
            </a:pPr>
            <a:r>
              <a:rPr lang="uk-UA" sz="9600" b="1" dirty="0" smtClean="0">
                <a:solidFill>
                  <a:srgbClr val="0070C0"/>
                </a:solidFill>
              </a:rPr>
              <a:t>Можна спробувати таку вправу: вдих носом і повільний видих ротом, можна зі звуками «А», «О», подихати декілька разів животом. Відновлення стабільного дихання та фізичної активності допоможе знизити рівень впливу події та стресу на організм.</a:t>
            </a:r>
            <a:endParaRPr lang="uk-UA" sz="9600" b="1" dirty="0" smtClean="0">
              <a:solidFill>
                <a:srgbClr val="0070C0"/>
              </a:solidFill>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00268" y="122238"/>
            <a:ext cx="2619375" cy="17430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2756" y="643467"/>
            <a:ext cx="10555110" cy="5870222"/>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buNone/>
            </a:pPr>
            <a:endParaRPr lang="ru-RU" dirty="0"/>
          </a:p>
          <a:p>
            <a:pPr marL="0" indent="0">
              <a:buNone/>
            </a:pPr>
            <a:r>
              <a:rPr lang="uk-UA" sz="9600" b="1" dirty="0" smtClean="0">
                <a:solidFill>
                  <a:srgbClr val="FF6600"/>
                </a:solidFill>
              </a:rPr>
              <a:t>Дотримуйтесь рутини,наскільки це можливо</a:t>
            </a:r>
            <a:endParaRPr lang="uk-UA" sz="9600" b="1" dirty="0" smtClean="0">
              <a:solidFill>
                <a:srgbClr val="FF6600"/>
              </a:solidFill>
            </a:endParaRPr>
          </a:p>
          <a:p>
            <a:pPr marL="0" indent="0">
              <a:buNone/>
            </a:pPr>
            <a:r>
              <a:rPr lang="uk-UA" sz="9600" b="1" dirty="0" smtClean="0">
                <a:solidFill>
                  <a:srgbClr val="0070C0"/>
                </a:solidFill>
              </a:rPr>
              <a:t>У часи невизначеності важливо відтворювати послідовність дня – це надасть відчуття контролю над власним життям. З самого ранку і до вечора, загинаючи пальчики, проговорюйте та відтворюйте послідовність дня.</a:t>
            </a:r>
            <a:endParaRPr lang="uk-UA" sz="9600" b="1" dirty="0" smtClean="0">
              <a:solidFill>
                <a:srgbClr val="0070C0"/>
              </a:solidFill>
            </a:endParaRPr>
          </a:p>
          <a:p>
            <a:pPr marL="0" indent="0">
              <a:buNone/>
            </a:pPr>
            <a:r>
              <a:rPr lang="uk-UA" sz="9600" b="1" dirty="0" smtClean="0">
                <a:solidFill>
                  <a:srgbClr val="FF6600"/>
                </a:solidFill>
              </a:rPr>
              <a:t>Дбайте про себе</a:t>
            </a:r>
            <a:endParaRPr lang="uk-UA" sz="9600" b="1" dirty="0" smtClean="0">
              <a:solidFill>
                <a:srgbClr val="FF6600"/>
              </a:solidFill>
            </a:endParaRPr>
          </a:p>
          <a:p>
            <a:pPr marL="0" indent="0">
              <a:buNone/>
            </a:pPr>
            <a:r>
              <a:rPr lang="uk-UA" sz="9600" b="1" dirty="0" smtClean="0">
                <a:solidFill>
                  <a:srgbClr val="0070C0"/>
                </a:solidFill>
              </a:rPr>
              <a:t>Ви краще допоможете дитині, якщо піклуватиметеся про себе. Дитина бачить, як ви реагуєте на новини, та копіює вас. Тому для дитини важливо розуміти, що ви зберігаєте спокій і маєте план дій. Якщо ви занепокоєні або засмучені,  найдіть час для себе, за можливості поспілкуйтесь з друзями та рідними. Важливо почути голос інших – це надасть відчуття зв’язку з іншими та зі світом.</a:t>
            </a:r>
            <a:endParaRPr lang="uk-UA" sz="9600" b="1" dirty="0" smtClean="0">
              <a:solidFill>
                <a:srgbClr val="0070C0"/>
              </a:solidFill>
            </a:endParaRPr>
          </a:p>
          <a:p>
            <a:pPr marL="0" indent="0">
              <a:buNone/>
            </a:pPr>
            <a:r>
              <a:rPr lang="uk-UA" sz="9600" b="1" dirty="0" smtClean="0">
                <a:solidFill>
                  <a:srgbClr val="FF6600"/>
                </a:solidFill>
              </a:rPr>
              <a:t>Ми з усім впораємося</a:t>
            </a:r>
            <a:endParaRPr lang="uk-UA" sz="9600" b="1" dirty="0" smtClean="0">
              <a:solidFill>
                <a:srgbClr val="FF6600"/>
              </a:solidFill>
            </a:endParaRPr>
          </a:p>
          <a:p>
            <a:pPr marL="0" indent="0">
              <a:buNone/>
            </a:pPr>
            <a:r>
              <a:rPr lang="uk-UA" sz="9600" b="1" dirty="0" smtClean="0">
                <a:solidFill>
                  <a:srgbClr val="0070C0"/>
                </a:solidFill>
              </a:rPr>
              <a:t>Обережно закінчуйте розмови. Дитині важливо знати, що вона не залишиться на самоті. Коли ви завершуєте розмову про важливі речі, оцініть емоційний стан та рівень фізичного реагування: спостерігайте за мовою тіла, оцінюйте рівень занепокоєння, завершуйте на позитивному, створюйте спільні традиції дня та його завершення (обійматися, молитися, пити чай або ж співати). Обмежте кількість розмов та прослуховування новин про війну в присутності дитини. </a:t>
            </a:r>
            <a:endParaRPr lang="uk-UA" sz="9600" b="1" dirty="0" smtClean="0">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8800" y="159947"/>
            <a:ext cx="6197599" cy="60769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uk-UA" sz="3200" b="1" dirty="0" smtClean="0">
                <a:solidFill>
                  <a:srgbClr val="DA6E26"/>
                </a:solidFill>
                <a:latin typeface="+mn-lt"/>
              </a:rPr>
              <a:t>Як батькам підтримати дитину</a:t>
            </a:r>
            <a:r>
              <a:rPr lang="ru-RU" sz="3200" b="1" dirty="0" smtClean="0">
                <a:solidFill>
                  <a:srgbClr val="DA6E26"/>
                </a:solidFill>
                <a:latin typeface="+mn-lt"/>
              </a:rPr>
              <a:t>?</a:t>
            </a:r>
            <a:endParaRPr lang="ru-RU" sz="3200" b="1" dirty="0">
              <a:solidFill>
                <a:srgbClr val="DA6E26"/>
              </a:solidFill>
              <a:latin typeface="+mn-lt"/>
            </a:endParaRPr>
          </a:p>
        </p:txBody>
      </p:sp>
      <p:sp>
        <p:nvSpPr>
          <p:cNvPr id="4" name="Прямоугольник 3"/>
          <p:cNvSpPr/>
          <p:nvPr/>
        </p:nvSpPr>
        <p:spPr>
          <a:xfrm>
            <a:off x="711200" y="1332089"/>
            <a:ext cx="10950222" cy="4752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82222" y="889844"/>
            <a:ext cx="11830756" cy="5940088"/>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000" b="1" dirty="0" smtClean="0">
                <a:solidFill>
                  <a:srgbClr val="0070C0"/>
                </a:solidFill>
              </a:rPr>
              <a:t>Розкажіть дитині про план дій.</a:t>
            </a:r>
            <a:endParaRPr lang="uk-UA" sz="2000" b="1" dirty="0" smtClean="0">
              <a:solidFill>
                <a:srgbClr val="0070C0"/>
              </a:solidFill>
            </a:endParaRPr>
          </a:p>
          <a:p>
            <a:pPr marL="285750" indent="-285750">
              <a:buFontTx/>
              <a:buChar char="-"/>
            </a:pPr>
            <a:r>
              <a:rPr lang="uk-UA" sz="2000" b="1" dirty="0" smtClean="0">
                <a:solidFill>
                  <a:srgbClr val="C00000"/>
                </a:solidFill>
              </a:rPr>
              <a:t>Складіть послідовність марш руту до укриття, проговоріть інструкцію дитині щодо послідовності її дій.</a:t>
            </a:r>
            <a:endParaRPr lang="uk-UA" sz="2000" b="1" dirty="0" smtClean="0">
              <a:solidFill>
                <a:srgbClr val="C00000"/>
              </a:solidFill>
            </a:endParaRPr>
          </a:p>
          <a:p>
            <a:pPr marL="285750" indent="-285750">
              <a:buFontTx/>
              <a:buChar char="-"/>
            </a:pPr>
            <a:r>
              <a:rPr lang="uk-UA" sz="2000" b="1" dirty="0" smtClean="0">
                <a:solidFill>
                  <a:srgbClr val="C00000"/>
                </a:solidFill>
              </a:rPr>
              <a:t> Говоріть короткими та чіткими фразами.</a:t>
            </a:r>
            <a:endParaRPr lang="uk-UA" sz="2000" b="1" dirty="0" smtClean="0">
              <a:solidFill>
                <a:srgbClr val="C00000"/>
              </a:solidFill>
            </a:endParaRPr>
          </a:p>
          <a:p>
            <a:pPr marL="285750" indent="-285750">
              <a:buFontTx/>
              <a:buChar char="-"/>
            </a:pPr>
            <a:r>
              <a:rPr lang="uk-UA" sz="2000" b="1" dirty="0" smtClean="0">
                <a:solidFill>
                  <a:srgbClr val="C00000"/>
                </a:solidFill>
              </a:rPr>
              <a:t>Намалюйте карту укриття,зобразіть локації в укритті, що іде знаходиться, як воно функціонує, де вхід і вихід, де ваше місце, де будуть знаходитись рідні (намалюйте, зобразіть, напишіть </a:t>
            </a:r>
            <a:r>
              <a:rPr lang="uk-UA" sz="2000" b="1" dirty="0" err="1" smtClean="0">
                <a:solidFill>
                  <a:srgbClr val="C00000"/>
                </a:solidFill>
              </a:rPr>
              <a:t>–діти</a:t>
            </a:r>
            <a:r>
              <a:rPr lang="uk-UA" sz="2000" b="1" dirty="0" smtClean="0">
                <a:solidFill>
                  <a:srgbClr val="C00000"/>
                </a:solidFill>
              </a:rPr>
              <a:t> краще сприймають наочно).</a:t>
            </a:r>
            <a:endParaRPr lang="uk-UA" sz="2000" b="1" dirty="0" smtClean="0">
              <a:solidFill>
                <a:srgbClr val="C00000"/>
              </a:solidFill>
            </a:endParaRPr>
          </a:p>
          <a:p>
            <a:pPr marL="285750" indent="-285750">
              <a:buFontTx/>
              <a:buChar char="-"/>
            </a:pPr>
            <a:r>
              <a:rPr lang="uk-UA" sz="2000" b="1" dirty="0" smtClean="0">
                <a:solidFill>
                  <a:srgbClr val="0070C0"/>
                </a:solidFill>
              </a:rPr>
              <a:t>Спостерігайте за станом дитини та реагуйте на її потреби</a:t>
            </a:r>
            <a:endParaRPr lang="uk-UA" sz="2000" b="1" dirty="0" smtClean="0">
              <a:solidFill>
                <a:srgbClr val="0070C0"/>
              </a:solidFill>
            </a:endParaRPr>
          </a:p>
          <a:p>
            <a:pPr marL="285750" indent="-285750">
              <a:buFontTx/>
              <a:buChar char="-"/>
            </a:pPr>
            <a:r>
              <a:rPr lang="uk-UA" sz="2000" b="1" dirty="0" smtClean="0">
                <a:solidFill>
                  <a:srgbClr val="C00000"/>
                </a:solidFill>
              </a:rPr>
              <a:t>Ставте дитині відкриті запитання,слідкуйте за емоційною реакцію дитини та рівнем її активності.</a:t>
            </a:r>
            <a:endParaRPr lang="uk-UA" sz="2000" b="1" dirty="0" smtClean="0">
              <a:solidFill>
                <a:srgbClr val="C00000"/>
              </a:solidFill>
            </a:endParaRPr>
          </a:p>
          <a:p>
            <a:pPr marL="285750" indent="-285750">
              <a:buFontTx/>
              <a:buChar char="-"/>
            </a:pPr>
            <a:r>
              <a:rPr lang="uk-UA" sz="2000" b="1" dirty="0" smtClean="0">
                <a:solidFill>
                  <a:srgbClr val="C00000"/>
                </a:solidFill>
              </a:rPr>
              <a:t>Важливо, аби дитина проговорювала, ставила запитання, проявила свій емоційний стан.</a:t>
            </a:r>
            <a:endParaRPr lang="uk-UA" sz="2000" b="1" dirty="0" smtClean="0">
              <a:solidFill>
                <a:srgbClr val="C00000"/>
              </a:solidFill>
            </a:endParaRPr>
          </a:p>
          <a:p>
            <a:pPr marL="285750" indent="-285750">
              <a:buFontTx/>
              <a:buChar char="-"/>
            </a:pPr>
            <a:r>
              <a:rPr lang="uk-UA" sz="2000" b="1" dirty="0" smtClean="0">
                <a:solidFill>
                  <a:srgbClr val="C00000"/>
                </a:solidFill>
              </a:rPr>
              <a:t>Якщо дитина впала в стан ступору, то важливо повернути дитину до вербальної відповіді та діяльності. Поставте три запитання й чекайте відповіді. </a:t>
            </a:r>
            <a:endParaRPr lang="uk-UA" sz="2000" b="1" dirty="0" smtClean="0">
              <a:solidFill>
                <a:srgbClr val="C00000"/>
              </a:solidFill>
            </a:endParaRPr>
          </a:p>
          <a:p>
            <a:pPr marL="285750" indent="-285750">
              <a:buFontTx/>
              <a:buChar char="-"/>
            </a:pPr>
            <a:r>
              <a:rPr lang="uk-UA" sz="2000" b="1" dirty="0" smtClean="0">
                <a:solidFill>
                  <a:srgbClr val="00B050"/>
                </a:solidFill>
              </a:rPr>
              <a:t>Наприклад:</a:t>
            </a:r>
            <a:endParaRPr lang="uk-UA" sz="2000" b="1" dirty="0" smtClean="0">
              <a:solidFill>
                <a:srgbClr val="00B050"/>
              </a:solidFill>
            </a:endParaRPr>
          </a:p>
          <a:p>
            <a:pPr marL="285750" indent="-285750">
              <a:buFontTx/>
              <a:buChar char="-"/>
            </a:pPr>
            <a:r>
              <a:rPr lang="uk-UA" sz="2000" b="1" dirty="0" smtClean="0">
                <a:solidFill>
                  <a:srgbClr val="00B050"/>
                </a:solidFill>
              </a:rPr>
              <a:t>- Тебе звати Наталя, так?</a:t>
            </a:r>
            <a:endParaRPr lang="uk-UA" sz="2000" b="1" dirty="0" smtClean="0">
              <a:solidFill>
                <a:srgbClr val="00B050"/>
              </a:solidFill>
            </a:endParaRPr>
          </a:p>
          <a:p>
            <a:pPr marL="285750" indent="-285750">
              <a:buFontTx/>
              <a:buChar char="-"/>
            </a:pPr>
            <a:r>
              <a:rPr lang="uk-UA" sz="2000" b="1" dirty="0" smtClean="0">
                <a:solidFill>
                  <a:srgbClr val="00B050"/>
                </a:solidFill>
              </a:rPr>
              <a:t>- Ти зараз стоїш, так?</a:t>
            </a:r>
            <a:endParaRPr lang="uk-UA" sz="2000" b="1" dirty="0" smtClean="0">
              <a:solidFill>
                <a:srgbClr val="00B050"/>
              </a:solidFill>
            </a:endParaRPr>
          </a:p>
          <a:p>
            <a:pPr marL="285750" indent="-285750">
              <a:buFontTx/>
              <a:buChar char="-"/>
            </a:pPr>
            <a:r>
              <a:rPr lang="uk-UA" sz="2000" b="1" dirty="0" smtClean="0">
                <a:solidFill>
                  <a:srgbClr val="00B050"/>
                </a:solidFill>
              </a:rPr>
              <a:t>- Ти одягнений в червону кофтину, так?</a:t>
            </a:r>
            <a:endParaRPr lang="uk-UA" sz="2000" b="1" dirty="0" smtClean="0">
              <a:solidFill>
                <a:srgbClr val="00B050"/>
              </a:solidFill>
            </a:endParaRPr>
          </a:p>
          <a:p>
            <a:pPr marL="285750" indent="-285750">
              <a:buFontTx/>
              <a:buChar char="-"/>
            </a:pPr>
            <a:r>
              <a:rPr lang="uk-UA" sz="2000" b="1" dirty="0" smtClean="0">
                <a:solidFill>
                  <a:srgbClr val="C00000"/>
                </a:solidFill>
              </a:rPr>
              <a:t>Можна також масажувати кінчики пальців, мочки вух, запропонувати гру, або ж дати завдання щодо дії (принеси, подай, зроби), також дати випити води, чаю, поїсти та обійняти.</a:t>
            </a:r>
            <a:endParaRPr lang="uk-UA" sz="2000" b="1" dirty="0" smtClean="0">
              <a:solidFill>
                <a:srgbClr val="C00000"/>
              </a:solidFill>
            </a:endParaRPr>
          </a:p>
          <a:p>
            <a:pPr marL="285750" indent="-285750">
              <a:buFontTx/>
              <a:buChar char="-"/>
            </a:pPr>
            <a:r>
              <a:rPr lang="uk-UA" sz="2000" b="1" dirty="0" smtClean="0">
                <a:solidFill>
                  <a:srgbClr val="C00000"/>
                </a:solidFill>
              </a:rPr>
              <a:t>Реагуйте на потреби дитини, задовольняйте їх за можливості </a:t>
            </a:r>
            <a:r>
              <a:rPr lang="uk-UA" sz="2000" b="1" dirty="0" err="1" smtClean="0">
                <a:solidFill>
                  <a:srgbClr val="C00000"/>
                </a:solidFill>
              </a:rPr>
              <a:t>–це</a:t>
            </a:r>
            <a:r>
              <a:rPr lang="uk-UA" sz="2000" b="1" dirty="0" smtClean="0">
                <a:solidFill>
                  <a:srgbClr val="C00000"/>
                </a:solidFill>
              </a:rPr>
              <a:t> поверне дитину до відчуття безпеки.</a:t>
            </a:r>
            <a:endParaRPr lang="uk-UA" b="1"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3732" y="1825625"/>
            <a:ext cx="10270067" cy="2780242"/>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ru-RU" b="1" dirty="0">
                <a:solidFill>
                  <a:srgbClr val="DA6E26"/>
                </a:solidFill>
              </a:rPr>
              <a:t>Для </a:t>
            </a:r>
            <a:r>
              <a:rPr lang="ru-RU" b="1" dirty="0" err="1">
                <a:solidFill>
                  <a:srgbClr val="DA6E26"/>
                </a:solidFill>
              </a:rPr>
              <a:t>дітей</a:t>
            </a:r>
            <a:r>
              <a:rPr lang="ru-RU" b="1" dirty="0">
                <a:solidFill>
                  <a:srgbClr val="DA6E26"/>
                </a:solidFill>
              </a:rPr>
              <a:t> </a:t>
            </a:r>
            <a:r>
              <a:rPr lang="ru-RU" b="1" dirty="0" err="1">
                <a:solidFill>
                  <a:srgbClr val="DA6E26"/>
                </a:solidFill>
              </a:rPr>
              <a:t>під</a:t>
            </a:r>
            <a:r>
              <a:rPr lang="ru-RU" b="1" dirty="0">
                <a:solidFill>
                  <a:srgbClr val="DA6E26"/>
                </a:solidFill>
              </a:rPr>
              <a:t> час </a:t>
            </a:r>
            <a:r>
              <a:rPr lang="ru-RU" b="1" dirty="0" err="1">
                <a:solidFill>
                  <a:srgbClr val="DA6E26"/>
                </a:solidFill>
              </a:rPr>
              <a:t>війни</a:t>
            </a:r>
            <a:r>
              <a:rPr lang="ru-RU" b="1" dirty="0">
                <a:solidFill>
                  <a:srgbClr val="DA6E26"/>
                </a:solidFill>
              </a:rPr>
              <a:t> </a:t>
            </a:r>
            <a:r>
              <a:rPr lang="ru-RU" b="1" dirty="0" err="1">
                <a:solidFill>
                  <a:srgbClr val="DA6E26"/>
                </a:solidFill>
              </a:rPr>
              <a:t>дуже</a:t>
            </a:r>
            <a:r>
              <a:rPr lang="ru-RU" b="1" dirty="0">
                <a:solidFill>
                  <a:srgbClr val="DA6E26"/>
                </a:solidFill>
              </a:rPr>
              <a:t> </a:t>
            </a:r>
            <a:r>
              <a:rPr lang="ru-RU" b="1" dirty="0" err="1">
                <a:solidFill>
                  <a:srgbClr val="DA6E26"/>
                </a:solidFill>
              </a:rPr>
              <a:t>важливо</a:t>
            </a:r>
            <a:r>
              <a:rPr lang="ru-RU" b="1" dirty="0">
                <a:solidFill>
                  <a:srgbClr val="DA6E26"/>
                </a:solidFill>
              </a:rPr>
              <a:t> </a:t>
            </a:r>
            <a:r>
              <a:rPr lang="ru-RU" b="1" dirty="0" err="1">
                <a:solidFill>
                  <a:srgbClr val="DA6E26"/>
                </a:solidFill>
              </a:rPr>
              <a:t>дотримуватись</a:t>
            </a:r>
            <a:r>
              <a:rPr lang="ru-RU" b="1" dirty="0">
                <a:solidFill>
                  <a:srgbClr val="DA6E26"/>
                </a:solidFill>
              </a:rPr>
              <a:t> режиму дня і </a:t>
            </a:r>
            <a:r>
              <a:rPr lang="ru-RU" b="1" dirty="0" err="1">
                <a:solidFill>
                  <a:srgbClr val="DA6E26"/>
                </a:solidFill>
              </a:rPr>
              <a:t>повторюваних</a:t>
            </a:r>
            <a:r>
              <a:rPr lang="ru-RU" b="1" dirty="0">
                <a:solidFill>
                  <a:srgbClr val="DA6E26"/>
                </a:solidFill>
              </a:rPr>
              <a:t> </a:t>
            </a:r>
            <a:r>
              <a:rPr lang="ru-RU" b="1" dirty="0" err="1">
                <a:solidFill>
                  <a:srgbClr val="DA6E26"/>
                </a:solidFill>
              </a:rPr>
              <a:t>ритуалів</a:t>
            </a:r>
            <a:r>
              <a:rPr lang="ru-RU" b="1" dirty="0">
                <a:solidFill>
                  <a:srgbClr val="DA6E26"/>
                </a:solidFill>
              </a:rPr>
              <a:t>! Ними </a:t>
            </a:r>
            <a:r>
              <a:rPr lang="ru-RU" b="1" dirty="0" err="1">
                <a:solidFill>
                  <a:srgbClr val="DA6E26"/>
                </a:solidFill>
              </a:rPr>
              <a:t>можуть</a:t>
            </a:r>
            <a:r>
              <a:rPr lang="ru-RU" b="1" dirty="0">
                <a:solidFill>
                  <a:srgbClr val="DA6E26"/>
                </a:solidFill>
              </a:rPr>
              <a:t> стати </a:t>
            </a:r>
            <a:r>
              <a:rPr lang="ru-RU" b="1" dirty="0" err="1">
                <a:solidFill>
                  <a:srgbClr val="DA6E26"/>
                </a:solidFill>
              </a:rPr>
              <a:t>ранкові</a:t>
            </a:r>
            <a:r>
              <a:rPr lang="ru-RU" b="1" dirty="0">
                <a:solidFill>
                  <a:srgbClr val="DA6E26"/>
                </a:solidFill>
              </a:rPr>
              <a:t> </a:t>
            </a:r>
            <a:r>
              <a:rPr lang="ru-RU" b="1" dirty="0" err="1">
                <a:solidFill>
                  <a:srgbClr val="DA6E26"/>
                </a:solidFill>
              </a:rPr>
              <a:t>чи</a:t>
            </a:r>
            <a:r>
              <a:rPr lang="ru-RU" b="1" dirty="0">
                <a:solidFill>
                  <a:srgbClr val="DA6E26"/>
                </a:solidFill>
              </a:rPr>
              <a:t> </a:t>
            </a:r>
            <a:r>
              <a:rPr lang="ru-RU" b="1" dirty="0" err="1">
                <a:solidFill>
                  <a:srgbClr val="DA6E26"/>
                </a:solidFill>
              </a:rPr>
              <a:t>вечірні</a:t>
            </a:r>
            <a:r>
              <a:rPr lang="ru-RU" b="1" dirty="0">
                <a:solidFill>
                  <a:srgbClr val="DA6E26"/>
                </a:solidFill>
              </a:rPr>
              <a:t> </a:t>
            </a:r>
            <a:r>
              <a:rPr lang="ru-RU" b="1" dirty="0" err="1">
                <a:solidFill>
                  <a:srgbClr val="DA6E26"/>
                </a:solidFill>
              </a:rPr>
              <a:t>руханки</a:t>
            </a:r>
            <a:r>
              <a:rPr lang="ru-RU" b="1" dirty="0">
                <a:solidFill>
                  <a:srgbClr val="DA6E26"/>
                </a:solidFill>
              </a:rPr>
              <a:t> </a:t>
            </a:r>
            <a:r>
              <a:rPr lang="ru-RU" b="1" dirty="0" err="1">
                <a:solidFill>
                  <a:srgbClr val="DA6E26"/>
                </a:solidFill>
              </a:rPr>
              <a:t>або</a:t>
            </a:r>
            <a:r>
              <a:rPr lang="ru-RU" b="1" dirty="0">
                <a:solidFill>
                  <a:srgbClr val="DA6E26"/>
                </a:solidFill>
              </a:rPr>
              <a:t> </a:t>
            </a:r>
            <a:r>
              <a:rPr lang="ru-RU" b="1" dirty="0" err="1">
                <a:solidFill>
                  <a:srgbClr val="DA6E26"/>
                </a:solidFill>
              </a:rPr>
              <a:t>інші</a:t>
            </a:r>
            <a:r>
              <a:rPr lang="ru-RU" b="1" dirty="0">
                <a:solidFill>
                  <a:srgbClr val="DA6E26"/>
                </a:solidFill>
              </a:rPr>
              <a:t> </a:t>
            </a:r>
            <a:r>
              <a:rPr lang="ru-RU" b="1" dirty="0" err="1">
                <a:solidFill>
                  <a:srgbClr val="DA6E26"/>
                </a:solidFill>
              </a:rPr>
              <a:t>активності</a:t>
            </a:r>
            <a:r>
              <a:rPr lang="ru-RU" b="1" dirty="0">
                <a:solidFill>
                  <a:srgbClr val="DA6E26"/>
                </a:solidFill>
              </a:rPr>
              <a:t> </a:t>
            </a:r>
            <a:endParaRPr lang="ru-RU" b="1" dirty="0">
              <a:solidFill>
                <a:srgbClr val="DA6E26"/>
              </a:solidFill>
            </a:endParaRPr>
          </a:p>
          <a:p>
            <a:r>
              <a:rPr lang="ru-RU" b="1" dirty="0" err="1">
                <a:solidFill>
                  <a:srgbClr val="DA6E26"/>
                </a:solidFill>
              </a:rPr>
              <a:t>Саме</a:t>
            </a:r>
            <a:r>
              <a:rPr lang="ru-RU" b="1" dirty="0">
                <a:solidFill>
                  <a:srgbClr val="DA6E26"/>
                </a:solidFill>
              </a:rPr>
              <a:t> тому ми </a:t>
            </a:r>
            <a:r>
              <a:rPr lang="ru-RU" b="1" dirty="0" err="1">
                <a:solidFill>
                  <a:srgbClr val="DA6E26"/>
                </a:solidFill>
              </a:rPr>
              <a:t>зібрали</a:t>
            </a:r>
            <a:r>
              <a:rPr lang="ru-RU" b="1" dirty="0">
                <a:solidFill>
                  <a:srgbClr val="DA6E26"/>
                </a:solidFill>
              </a:rPr>
              <a:t> для вас </a:t>
            </a:r>
            <a:r>
              <a:rPr lang="ru-RU" b="1" dirty="0" err="1">
                <a:solidFill>
                  <a:srgbClr val="DA6E26"/>
                </a:solidFill>
              </a:rPr>
              <a:t>окрему</a:t>
            </a:r>
            <a:r>
              <a:rPr lang="ru-RU" b="1" dirty="0">
                <a:solidFill>
                  <a:srgbClr val="DA6E26"/>
                </a:solidFill>
              </a:rPr>
              <a:t> </a:t>
            </a:r>
            <a:r>
              <a:rPr lang="ru-RU" b="1" dirty="0" err="1">
                <a:solidFill>
                  <a:srgbClr val="DA6E26"/>
                </a:solidFill>
              </a:rPr>
              <a:t>підбірку</a:t>
            </a:r>
            <a:r>
              <a:rPr lang="ru-RU" b="1" dirty="0">
                <a:solidFill>
                  <a:srgbClr val="DA6E26"/>
                </a:solidFill>
              </a:rPr>
              <a:t> з коротких </a:t>
            </a:r>
            <a:r>
              <a:rPr lang="ru-RU" b="1" dirty="0" err="1">
                <a:solidFill>
                  <a:srgbClr val="DA6E26"/>
                </a:solidFill>
              </a:rPr>
              <a:t>руханок</a:t>
            </a:r>
            <a:r>
              <a:rPr lang="ru-RU" b="1" dirty="0">
                <a:solidFill>
                  <a:srgbClr val="DA6E26"/>
                </a:solidFill>
              </a:rPr>
              <a:t>, </a:t>
            </a:r>
            <a:r>
              <a:rPr lang="ru-RU" b="1" dirty="0" err="1">
                <a:solidFill>
                  <a:srgbClr val="DA6E26"/>
                </a:solidFill>
              </a:rPr>
              <a:t>дихальних</a:t>
            </a:r>
            <a:r>
              <a:rPr lang="ru-RU" b="1" dirty="0">
                <a:solidFill>
                  <a:srgbClr val="DA6E26"/>
                </a:solidFill>
              </a:rPr>
              <a:t> та </a:t>
            </a:r>
            <a:r>
              <a:rPr lang="ru-RU" b="1" dirty="0" err="1">
                <a:solidFill>
                  <a:srgbClr val="DA6E26"/>
                </a:solidFill>
              </a:rPr>
              <a:t>артикуляційних</a:t>
            </a:r>
            <a:r>
              <a:rPr lang="ru-RU" b="1" dirty="0">
                <a:solidFill>
                  <a:srgbClr val="DA6E26"/>
                </a:solidFill>
              </a:rPr>
              <a:t> </a:t>
            </a:r>
            <a:r>
              <a:rPr lang="ru-RU" b="1" dirty="0" err="1">
                <a:solidFill>
                  <a:srgbClr val="DA6E26"/>
                </a:solidFill>
              </a:rPr>
              <a:t>вправ</a:t>
            </a:r>
            <a:r>
              <a:rPr lang="ru-RU" b="1" dirty="0">
                <a:solidFill>
                  <a:srgbClr val="DA6E26"/>
                </a:solidFill>
              </a:rPr>
              <a:t>, </a:t>
            </a:r>
            <a:r>
              <a:rPr lang="ru-RU" b="1" dirty="0" err="1">
                <a:solidFill>
                  <a:srgbClr val="DA6E26"/>
                </a:solidFill>
              </a:rPr>
              <a:t>які</a:t>
            </a:r>
            <a:r>
              <a:rPr lang="ru-RU" b="1" dirty="0">
                <a:solidFill>
                  <a:srgbClr val="DA6E26"/>
                </a:solidFill>
              </a:rPr>
              <a:t> </a:t>
            </a:r>
            <a:r>
              <a:rPr lang="ru-RU" b="1" dirty="0" err="1">
                <a:solidFill>
                  <a:srgbClr val="DA6E26"/>
                </a:solidFill>
              </a:rPr>
              <a:t>ви</a:t>
            </a:r>
            <a:r>
              <a:rPr lang="ru-RU" b="1" dirty="0">
                <a:solidFill>
                  <a:srgbClr val="DA6E26"/>
                </a:solidFill>
              </a:rPr>
              <a:t> можете </a:t>
            </a:r>
            <a:r>
              <a:rPr lang="ru-RU" b="1" dirty="0" err="1">
                <a:solidFill>
                  <a:srgbClr val="DA6E26"/>
                </a:solidFill>
              </a:rPr>
              <a:t>виконувати</a:t>
            </a:r>
            <a:r>
              <a:rPr lang="ru-RU" b="1" dirty="0">
                <a:solidFill>
                  <a:srgbClr val="DA6E26"/>
                </a:solidFill>
              </a:rPr>
              <a:t> разом з </a:t>
            </a:r>
            <a:r>
              <a:rPr lang="ru-RU" b="1" dirty="0" err="1">
                <a:solidFill>
                  <a:srgbClr val="DA6E26"/>
                </a:solidFill>
              </a:rPr>
              <a:t>дітьми</a:t>
            </a:r>
            <a:r>
              <a:rPr lang="ru-RU" b="1" dirty="0">
                <a:solidFill>
                  <a:srgbClr val="660033"/>
                </a:solidFill>
              </a:rPr>
              <a:t>: </a:t>
            </a:r>
            <a:r>
              <a:rPr lang="en-US" u="sng" dirty="0">
                <a:hlinkClick r:id="rId1"/>
              </a:rPr>
              <a:t>https://bit.ly/3qcs7ix</a:t>
            </a:r>
            <a:endParaRPr lang="en-US" dirty="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9127" y="4842934"/>
            <a:ext cx="2228273" cy="186795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5733" y="387703"/>
            <a:ext cx="6829778" cy="797631"/>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uk-UA" sz="3200" b="1" dirty="0" smtClean="0">
                <a:solidFill>
                  <a:srgbClr val="FF6600"/>
                </a:solidFill>
                <a:latin typeface="+mn-lt"/>
              </a:rPr>
              <a:t>Список використаних джерел:</a:t>
            </a:r>
            <a:endParaRPr lang="ru-RU" sz="3200" b="1" dirty="0">
              <a:solidFill>
                <a:srgbClr val="FF6600"/>
              </a:solidFill>
              <a:latin typeface="+mn-lt"/>
            </a:endParaRPr>
          </a:p>
        </p:txBody>
      </p:sp>
      <p:sp>
        <p:nvSpPr>
          <p:cNvPr id="3" name="Объект 2"/>
          <p:cNvSpPr>
            <a:spLocks noGrp="1"/>
          </p:cNvSpPr>
          <p:nvPr>
            <p:ph idx="1"/>
          </p:nvPr>
        </p:nvSpPr>
        <p:spPr>
          <a:xfrm>
            <a:off x="900112" y="2017536"/>
            <a:ext cx="10515600" cy="2881842"/>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514350" indent="-514350">
              <a:buFont typeface="+mj-lt"/>
              <a:buAutoNum type="arabicPeriod"/>
            </a:pPr>
            <a:r>
              <a:rPr lang="ru-RU" u="sng" dirty="0">
                <a:hlinkClick r:id="rId1"/>
              </a:rPr>
              <a:t>https://</a:t>
            </a:r>
            <a:r>
              <a:rPr lang="ru-RU" u="sng" dirty="0" smtClean="0">
                <a:hlinkClick r:id="rId1"/>
              </a:rPr>
              <a:t>www.unicef.org/ukraine/stories/about-post-traumatic-stress-disorder</a:t>
            </a:r>
            <a:r>
              <a:rPr lang="ru-RU" u="sng" dirty="0" smtClean="0"/>
              <a:t>  </a:t>
            </a:r>
            <a:endParaRPr lang="ru-RU" u="sng" dirty="0" smtClean="0"/>
          </a:p>
          <a:p>
            <a:pPr marL="514350" indent="-514350">
              <a:buFont typeface="+mj-lt"/>
              <a:buAutoNum type="arabicPeriod"/>
            </a:pPr>
            <a:r>
              <a:rPr lang="en-US" dirty="0">
                <a:hlinkClick r:id="rId2"/>
              </a:rPr>
              <a:t>https://</a:t>
            </a:r>
            <a:r>
              <a:rPr lang="en-US" dirty="0" smtClean="0">
                <a:hlinkClick r:id="rId2"/>
              </a:rPr>
              <a:t>www.unicef.org/ukraine/stories/establish-contact-with-child-traumatic-experience</a:t>
            </a:r>
            <a:endParaRPr lang="uk-UA" dirty="0" smtClean="0"/>
          </a:p>
          <a:p>
            <a:pPr marL="514350" indent="-514350">
              <a:buFont typeface="+mj-lt"/>
              <a:buAutoNum type="arabicPeriod"/>
            </a:pPr>
            <a:r>
              <a:rPr lang="en-US" dirty="0">
                <a:hlinkClick r:id="rId3"/>
              </a:rPr>
              <a:t>https://</a:t>
            </a:r>
            <a:r>
              <a:rPr lang="en-US" dirty="0" smtClean="0">
                <a:hlinkClick r:id="rId3"/>
              </a:rPr>
              <a:t>www.unicef.org/ukraine/reports</a:t>
            </a:r>
            <a:endParaRPr lang="ru-RU" dirty="0"/>
          </a:p>
        </p:txBody>
      </p:sp>
      <p:pic>
        <p:nvPicPr>
          <p:cNvPr id="4" name="Рисунок 3"/>
          <p:cNvPicPr/>
          <p:nvPr/>
        </p:nvPicPr>
        <p:blipFill rotWithShape="1">
          <a:blip r:embed="rId4"/>
          <a:srcRect l="3205" t="39316" r="70673" b="14815"/>
          <a:stretch>
            <a:fillRect/>
          </a:stretch>
        </p:blipFill>
        <p:spPr bwMode="auto">
          <a:xfrm>
            <a:off x="10645423" y="1872897"/>
            <a:ext cx="1286933" cy="1141237"/>
          </a:xfrm>
          <a:prstGeom prst="rect">
            <a:avLst/>
          </a:prstGeom>
          <a:ln>
            <a:noFill/>
          </a:ln>
        </p:spPr>
      </p:pic>
      <p:pic>
        <p:nvPicPr>
          <p:cNvPr id="1229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34" t="30389" r="48311" b="26205"/>
          <a:stretch>
            <a:fillRect/>
          </a:stretch>
        </p:blipFill>
        <p:spPr bwMode="auto">
          <a:xfrm>
            <a:off x="7724241" y="3533421"/>
            <a:ext cx="1318158" cy="126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756" y="2216503"/>
            <a:ext cx="10515600" cy="1325563"/>
          </a:xfrm>
        </p:spPr>
        <p:txBody>
          <a:bodyPr/>
          <a:lstStyle/>
          <a:p>
            <a:pPr algn="ctr"/>
            <a:r>
              <a:rPr lang="uk-UA" b="1" dirty="0" smtClean="0">
                <a:solidFill>
                  <a:srgbClr val="FF6600"/>
                </a:solidFill>
                <a:latin typeface="+mn-lt"/>
              </a:rPr>
              <a:t>Дякую! </a:t>
            </a:r>
            <a:br>
              <a:rPr lang="uk-UA" b="1" dirty="0" smtClean="0">
                <a:solidFill>
                  <a:srgbClr val="FF6600"/>
                </a:solidFill>
                <a:latin typeface="+mn-lt"/>
              </a:rPr>
            </a:br>
            <a:r>
              <a:rPr lang="uk-UA" b="1" dirty="0" smtClean="0">
                <a:solidFill>
                  <a:srgbClr val="FF6600"/>
                </a:solidFill>
                <a:latin typeface="+mn-lt"/>
              </a:rPr>
              <a:t>Разом ми зможемо все!</a:t>
            </a:r>
            <a:endParaRPr lang="ru-RU" b="1" dirty="0">
              <a:solidFill>
                <a:srgbClr val="FF660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016000"/>
            <a:ext cx="9505244" cy="4752621"/>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r>
              <a:rPr lang="uk-UA" sz="3200" b="1" dirty="0" smtClean="0">
                <a:solidFill>
                  <a:srgbClr val="660033"/>
                </a:solidFill>
                <a:latin typeface="+mn-lt"/>
              </a:rPr>
              <a:t>ПТСР – це крайня реакція на сильний стресор, що загрожує життю людини. Частота ПТСР саме у момент надзвичайної ситуації низька. Зазвичай ПТСР починає проявлятися приблизно через шість місяців після </a:t>
            </a:r>
            <a:r>
              <a:rPr lang="uk-UA" sz="3200" b="1" dirty="0" err="1" smtClean="0">
                <a:solidFill>
                  <a:srgbClr val="660033"/>
                </a:solidFill>
                <a:latin typeface="+mn-lt"/>
              </a:rPr>
              <a:t>травмуючої</a:t>
            </a:r>
            <a:r>
              <a:rPr lang="uk-UA" sz="3200" b="1" dirty="0" smtClean="0">
                <a:solidFill>
                  <a:srgbClr val="660033"/>
                </a:solidFill>
                <a:latin typeface="+mn-lt"/>
              </a:rPr>
              <a:t> події. Проте, якщо стресор має потужну тривалу у часі дію (наприклад, перебування в окупації, постійні ситуації обстрілів та повітряних тривог тощо), вірогідність швидкого розвитку ПТСР підвищується.</a:t>
            </a:r>
            <a:endParaRPr lang="uk-UA" sz="3200" b="1" dirty="0">
              <a:solidFill>
                <a:srgbClr val="660033"/>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78756" y="948267"/>
            <a:ext cx="7789333" cy="2641601"/>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lgn="ctr">
              <a:buNone/>
            </a:pPr>
            <a:r>
              <a:rPr lang="uk-UA" b="1" dirty="0" smtClean="0">
                <a:solidFill>
                  <a:srgbClr val="660033"/>
                </a:solidFill>
              </a:rPr>
              <a:t>Шановні батьки! Напевно у вас виникало питання: </a:t>
            </a:r>
            <a:endParaRPr lang="uk-UA" b="1" dirty="0" smtClean="0">
              <a:solidFill>
                <a:srgbClr val="660033"/>
              </a:solidFill>
            </a:endParaRPr>
          </a:p>
          <a:p>
            <a:pPr marL="0" indent="0" algn="ctr">
              <a:buNone/>
            </a:pPr>
            <a:r>
              <a:rPr lang="uk-UA" b="1" dirty="0" smtClean="0">
                <a:solidFill>
                  <a:schemeClr val="accent5">
                    <a:lumMod val="50000"/>
                  </a:schemeClr>
                </a:solidFill>
              </a:rPr>
              <a:t>Чому одні люди, потрапивши в ситуацію, пов’язану з </a:t>
            </a:r>
            <a:r>
              <a:rPr lang="uk-UA" b="1" dirty="0" err="1" smtClean="0">
                <a:solidFill>
                  <a:schemeClr val="accent5">
                    <a:lumMod val="50000"/>
                  </a:schemeClr>
                </a:solidFill>
              </a:rPr>
              <a:t>наднегативним</a:t>
            </a:r>
            <a:r>
              <a:rPr lang="uk-UA" b="1" dirty="0" smtClean="0">
                <a:solidFill>
                  <a:schemeClr val="accent5">
                    <a:lumMod val="50000"/>
                  </a:schemeClr>
                </a:solidFill>
              </a:rPr>
              <a:t> впливом потужного стресу, з часом починають страждати від ПТСР, тоді як інші – ні?</a:t>
            </a:r>
            <a:endParaRPr lang="uk-UA" b="1" dirty="0">
              <a:solidFill>
                <a:schemeClr val="accent5">
                  <a:lumMod val="50000"/>
                </a:schemeClr>
              </a:solidFill>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4863" y="4624917"/>
            <a:ext cx="2962275" cy="15430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1289" y="455437"/>
            <a:ext cx="7868355" cy="808918"/>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uk-UA" sz="3200" b="1" dirty="0" smtClean="0">
                <a:ln>
                  <a:solidFill>
                    <a:schemeClr val="bg1"/>
                  </a:solidFill>
                </a:ln>
                <a:solidFill>
                  <a:srgbClr val="A50021"/>
                </a:solidFill>
                <a:latin typeface="+mn-lt"/>
              </a:rPr>
              <a:t>Пропонуємо з’ясувати: у</a:t>
            </a:r>
            <a:r>
              <a:rPr lang="uk-UA" sz="3200" b="1" dirty="0" smtClean="0">
                <a:ln>
                  <a:solidFill>
                    <a:schemeClr val="bg1"/>
                  </a:solidFill>
                </a:ln>
                <a:solidFill>
                  <a:srgbClr val="A50021"/>
                </a:solidFill>
                <a:latin typeface="+mn-lt"/>
              </a:rPr>
              <a:t> кого найчастіше проявляється ПТСР</a:t>
            </a:r>
            <a:endParaRPr lang="uk-UA" sz="3200" b="1" dirty="0">
              <a:ln>
                <a:solidFill>
                  <a:schemeClr val="bg1"/>
                </a:solidFill>
              </a:ln>
              <a:solidFill>
                <a:srgbClr val="A50021"/>
              </a:solidFill>
              <a:latin typeface="+mn-lt"/>
            </a:endParaRPr>
          </a:p>
        </p:txBody>
      </p:sp>
      <p:sp>
        <p:nvSpPr>
          <p:cNvPr id="3" name="Прямоугольник 2"/>
          <p:cNvSpPr/>
          <p:nvPr/>
        </p:nvSpPr>
        <p:spPr>
          <a:xfrm>
            <a:off x="2190045" y="1831540"/>
            <a:ext cx="8613422" cy="3785652"/>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400" b="1" dirty="0" smtClean="0">
                <a:solidFill>
                  <a:srgbClr val="0070C0"/>
                </a:solidFill>
              </a:rPr>
              <a:t>Виділяють три групи факторів, поєднання яких призводить до виникнення ПТСР: </a:t>
            </a:r>
            <a:endParaRPr lang="uk-UA" sz="2400" b="1" dirty="0" smtClean="0">
              <a:solidFill>
                <a:srgbClr val="0070C0"/>
              </a:solidFill>
            </a:endParaRPr>
          </a:p>
          <a:p>
            <a:endParaRPr lang="uk-UA" sz="2400" b="1" dirty="0" smtClean="0">
              <a:solidFill>
                <a:srgbClr val="0070C0"/>
              </a:solidFill>
            </a:endParaRPr>
          </a:p>
          <a:p>
            <a:pPr>
              <a:buFont typeface="Arial" panose="020B0604020202020204"/>
              <a:buChar char="•"/>
            </a:pPr>
            <a:r>
              <a:rPr lang="uk-UA" sz="2400" b="1" dirty="0" smtClean="0">
                <a:solidFill>
                  <a:srgbClr val="0070C0"/>
                </a:solidFill>
              </a:rPr>
              <a:t>інтенсивність </a:t>
            </a:r>
            <a:r>
              <a:rPr lang="uk-UA" sz="2400" b="1" dirty="0" err="1" smtClean="0">
                <a:solidFill>
                  <a:srgbClr val="0070C0"/>
                </a:solidFill>
              </a:rPr>
              <a:t>травмуючої</a:t>
            </a:r>
            <a:r>
              <a:rPr lang="uk-UA" sz="2400" b="1" dirty="0" smtClean="0">
                <a:solidFill>
                  <a:srgbClr val="0070C0"/>
                </a:solidFill>
              </a:rPr>
              <a:t> події, її тривалість, несподіваність та </a:t>
            </a:r>
            <a:r>
              <a:rPr lang="uk-UA" sz="2400" b="1" dirty="0" err="1" smtClean="0">
                <a:solidFill>
                  <a:srgbClr val="0070C0"/>
                </a:solidFill>
              </a:rPr>
              <a:t>неконтрольованість</a:t>
            </a:r>
            <a:r>
              <a:rPr lang="uk-UA" sz="2400" b="1" dirty="0" smtClean="0">
                <a:solidFill>
                  <a:srgbClr val="0070C0"/>
                </a:solidFill>
              </a:rPr>
              <a:t>; </a:t>
            </a:r>
            <a:endParaRPr lang="uk-UA" sz="2400" b="1" dirty="0" smtClean="0">
              <a:solidFill>
                <a:srgbClr val="0070C0"/>
              </a:solidFill>
            </a:endParaRPr>
          </a:p>
          <a:p>
            <a:pPr>
              <a:buFont typeface="Arial" panose="020B0604020202020204"/>
              <a:buChar char="•"/>
            </a:pPr>
            <a:r>
              <a:rPr lang="uk-UA" sz="2400" b="1" dirty="0" smtClean="0">
                <a:solidFill>
                  <a:srgbClr val="0070C0"/>
                </a:solidFill>
              </a:rPr>
              <a:t>сила захисних механізмів особистості та наявність соціальної підтримки;</a:t>
            </a:r>
            <a:endParaRPr lang="uk-UA" sz="2400" b="1" dirty="0" smtClean="0">
              <a:solidFill>
                <a:srgbClr val="0070C0"/>
              </a:solidFill>
            </a:endParaRPr>
          </a:p>
          <a:p>
            <a:pPr>
              <a:buFont typeface="Arial" panose="020B0604020202020204"/>
              <a:buChar char="•"/>
            </a:pPr>
            <a:r>
              <a:rPr lang="uk-UA" sz="2400" b="1" dirty="0" smtClean="0">
                <a:solidFill>
                  <a:srgbClr val="0070C0"/>
                </a:solidFill>
              </a:rPr>
              <a:t>особисті фактори ризику: вік на момент </a:t>
            </a:r>
            <a:r>
              <a:rPr lang="uk-UA" sz="2400" b="1" dirty="0" err="1" smtClean="0">
                <a:solidFill>
                  <a:srgbClr val="0070C0"/>
                </a:solidFill>
              </a:rPr>
              <a:t>травмуючих</a:t>
            </a:r>
            <a:r>
              <a:rPr lang="uk-UA" sz="2400" b="1" dirty="0" smtClean="0">
                <a:solidFill>
                  <a:srgbClr val="0070C0"/>
                </a:solidFill>
              </a:rPr>
              <a:t> подій, наявність </a:t>
            </a:r>
            <a:r>
              <a:rPr lang="uk-UA" sz="2400" b="1" dirty="0" err="1" smtClean="0">
                <a:solidFill>
                  <a:srgbClr val="0070C0"/>
                </a:solidFill>
              </a:rPr>
              <a:t>травмуючих</a:t>
            </a:r>
            <a:r>
              <a:rPr lang="uk-UA" sz="2400" b="1" dirty="0" smtClean="0">
                <a:solidFill>
                  <a:srgbClr val="0070C0"/>
                </a:solidFill>
              </a:rPr>
              <a:t> подій та психічних розладів в попередні періоди життя людини. </a:t>
            </a:r>
            <a:endParaRPr lang="uk-UA" sz="2400" b="1" i="0" dirty="0">
              <a:solidFill>
                <a:srgbClr val="0070C0"/>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4666" y="541867"/>
            <a:ext cx="10227734" cy="4673600"/>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uk-UA" sz="2400" b="1" dirty="0" smtClean="0">
                <a:solidFill>
                  <a:srgbClr val="0070C0"/>
                </a:solidFill>
                <a:latin typeface="+mn-lt"/>
              </a:rPr>
              <a:t>Найбільш уразливими є люди у віці до 22 або старше 30 років. Щодо гендерних особливостей науковці зазначають, що у 8% чоловіків та 20% жінок розвивається ПТСР після </a:t>
            </a:r>
            <a:r>
              <a:rPr lang="uk-UA" sz="2400" b="1" dirty="0" err="1" smtClean="0">
                <a:solidFill>
                  <a:srgbClr val="0070C0"/>
                </a:solidFill>
                <a:latin typeface="+mn-lt"/>
              </a:rPr>
              <a:t>травмуючих</a:t>
            </a:r>
            <a:r>
              <a:rPr lang="uk-UA" sz="2400" b="1" dirty="0" smtClean="0">
                <a:solidFill>
                  <a:srgbClr val="0070C0"/>
                </a:solidFill>
                <a:latin typeface="+mn-lt"/>
              </a:rPr>
              <a:t> подій. Діти та підлітки так само перебувають у зоні ризику щодо розвитку ПТСР. </a:t>
            </a:r>
            <a:br>
              <a:rPr lang="uk-UA" sz="2400" b="1" dirty="0" smtClean="0">
                <a:solidFill>
                  <a:srgbClr val="0070C0"/>
                </a:solidFill>
                <a:latin typeface="+mn-lt"/>
              </a:rPr>
            </a:br>
            <a:br>
              <a:rPr lang="uk-UA" sz="2400" b="1" dirty="0" smtClean="0">
                <a:solidFill>
                  <a:srgbClr val="0070C0"/>
                </a:solidFill>
                <a:latin typeface="+mn-lt"/>
              </a:rPr>
            </a:br>
            <a:r>
              <a:rPr lang="uk-UA" sz="2400" b="1" dirty="0" smtClean="0">
                <a:solidFill>
                  <a:srgbClr val="0070C0"/>
                </a:solidFill>
                <a:latin typeface="+mn-lt"/>
              </a:rPr>
              <a:t>Водночас, кожна людина, яку зачепили військові дії, має свої переживання та реакції, що є абсолютно нормальними у відповідь на ненормальну ситуацію. </a:t>
            </a:r>
            <a:br>
              <a:rPr lang="uk-UA" sz="2400" b="1" dirty="0" smtClean="0">
                <a:solidFill>
                  <a:srgbClr val="0070C0"/>
                </a:solidFill>
                <a:latin typeface="+mn-lt"/>
              </a:rPr>
            </a:br>
            <a:br>
              <a:rPr lang="uk-UA" sz="2400" b="1" dirty="0" smtClean="0">
                <a:solidFill>
                  <a:srgbClr val="0070C0"/>
                </a:solidFill>
                <a:latin typeface="+mn-lt"/>
              </a:rPr>
            </a:br>
            <a:r>
              <a:rPr lang="uk-UA" sz="2400" b="1" dirty="0" smtClean="0">
                <a:solidFill>
                  <a:srgbClr val="0070C0"/>
                </a:solidFill>
                <a:latin typeface="+mn-lt"/>
              </a:rPr>
              <a:t>Важливо пам’ятати: психіка як дорослих, так і особливо дітей та підлітків, має величезні резерви для відновлення і саморегуляції. Завдяки підтримці рідних та, за потреби, психологічної підтримки фахівців, людина може повернутися до норми після </a:t>
            </a:r>
            <a:r>
              <a:rPr lang="uk-UA" sz="2400" b="1" dirty="0" err="1" smtClean="0">
                <a:solidFill>
                  <a:srgbClr val="0070C0"/>
                </a:solidFill>
                <a:latin typeface="+mn-lt"/>
              </a:rPr>
              <a:t>травмуючого</a:t>
            </a:r>
            <a:r>
              <a:rPr lang="uk-UA" sz="2400" b="1" dirty="0" smtClean="0">
                <a:solidFill>
                  <a:srgbClr val="0070C0"/>
                </a:solidFill>
                <a:latin typeface="+mn-lt"/>
              </a:rPr>
              <a:t> досвіду.</a:t>
            </a:r>
            <a:r>
              <a:rPr lang="ru-RU" sz="2400" b="1" dirty="0" smtClean="0">
                <a:solidFill>
                  <a:srgbClr val="0070C0"/>
                </a:solidFill>
                <a:latin typeface="+mn-lt"/>
              </a:rPr>
              <a:t> </a:t>
            </a:r>
            <a:endParaRPr lang="ru-RU" sz="2400" b="1" dirty="0">
              <a:solidFill>
                <a:srgbClr val="0070C0"/>
              </a:solidFill>
              <a:latin typeface="+mn-lt"/>
            </a:endParaRPr>
          </a:p>
        </p:txBody>
      </p:sp>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023" y="4908365"/>
            <a:ext cx="2911296" cy="186935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5290" y="282222"/>
            <a:ext cx="4492978" cy="643467"/>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ru-RU" sz="3200" b="1" dirty="0">
                <a:ln>
                  <a:solidFill>
                    <a:schemeClr val="bg1"/>
                  </a:solidFill>
                </a:ln>
                <a:solidFill>
                  <a:srgbClr val="A50021"/>
                </a:solidFill>
                <a:latin typeface="+mn-lt"/>
              </a:rPr>
              <a:t>Прояви ПТСР</a:t>
            </a:r>
            <a:endParaRPr lang="ru-RU" sz="3200" b="1" dirty="0">
              <a:ln>
                <a:solidFill>
                  <a:schemeClr val="bg1"/>
                </a:solidFill>
              </a:ln>
              <a:solidFill>
                <a:srgbClr val="A50021"/>
              </a:solidFill>
              <a:latin typeface="+mn-lt"/>
            </a:endParaRPr>
          </a:p>
        </p:txBody>
      </p:sp>
      <p:sp>
        <p:nvSpPr>
          <p:cNvPr id="3" name="Заголовок 1"/>
          <p:cNvSpPr txBox="1"/>
          <p:nvPr/>
        </p:nvSpPr>
        <p:spPr>
          <a:xfrm>
            <a:off x="1693333" y="1490134"/>
            <a:ext cx="9414933" cy="2994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200" b="1" dirty="0">
              <a:solidFill>
                <a:srgbClr val="660033"/>
              </a:solidFill>
              <a:latin typeface="+mn-lt"/>
            </a:endParaRPr>
          </a:p>
        </p:txBody>
      </p:sp>
      <p:sp>
        <p:nvSpPr>
          <p:cNvPr id="4" name="Прямоугольник 3"/>
          <p:cNvSpPr/>
          <p:nvPr/>
        </p:nvSpPr>
        <p:spPr>
          <a:xfrm>
            <a:off x="462844" y="1114536"/>
            <a:ext cx="11367912" cy="5632311"/>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400" b="1" dirty="0" smtClean="0">
                <a:solidFill>
                  <a:srgbClr val="A50021"/>
                </a:solidFill>
              </a:rPr>
              <a:t>Для того, щоб передчасно не лякати себе різними негативними наслідками пережитих </a:t>
            </a:r>
            <a:r>
              <a:rPr lang="uk-UA" sz="2400" b="1" dirty="0" err="1" smtClean="0">
                <a:solidFill>
                  <a:srgbClr val="A50021"/>
                </a:solidFill>
              </a:rPr>
              <a:t>травмуючих</a:t>
            </a:r>
            <a:r>
              <a:rPr lang="uk-UA" sz="2400" b="1" dirty="0" smtClean="0">
                <a:solidFill>
                  <a:srgbClr val="A50021"/>
                </a:solidFill>
              </a:rPr>
              <a:t> подій, необхідно зрозуміти, що визначає наявність у людини ПТСР. Важливо відзначити, що прояви ПТСР можуть зберігатись протягом тривалого часу. </a:t>
            </a:r>
            <a:endParaRPr lang="uk-UA" sz="2400" b="1" dirty="0" smtClean="0">
              <a:solidFill>
                <a:srgbClr val="A50021"/>
              </a:solidFill>
            </a:endParaRPr>
          </a:p>
          <a:p>
            <a:r>
              <a:rPr lang="uk-UA" sz="2400" b="1" dirty="0" smtClean="0">
                <a:solidFill>
                  <a:srgbClr val="0070C0"/>
                </a:solidFill>
              </a:rPr>
              <a:t>До основних ознак, що визначають наявність ПТСР у дорослих відносять:</a:t>
            </a:r>
            <a:endParaRPr lang="uk-UA" sz="2400" b="1"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напливи нав’язливих спогадів про небезпечні для життя ситуації, учасником яких була людина;</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травмуючи сновидіння з кошмарними сценами пережитих подій, порушення сну;</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прагнення уникати емоційних навантажень;</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невпевненість через страх, і як наслідок – відкладання прийняття рішень, неконтактність з оточуючими;</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надмірна втома, дратівливість, депресивні стани, головні болі, нездатність концентрувати увагу на чомусь тощо.</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як наслідок всього вищезазначеного – схильність до антисоціальної поведінки (алкоголізація, наркотизація, надмірний цинізм).</a:t>
            </a:r>
            <a:endParaRPr lang="uk-UA" sz="2400" dirty="0">
              <a:solidFill>
                <a:srgbClr val="0070C0"/>
              </a:solidFill>
            </a:endParaRPr>
          </a:p>
        </p:txBody>
      </p:sp>
      <p:sp>
        <p:nvSpPr>
          <p:cNvPr id="5" name="Стрелка вправо с вырезом 4"/>
          <p:cNvSpPr/>
          <p:nvPr/>
        </p:nvSpPr>
        <p:spPr>
          <a:xfrm rot="5246756">
            <a:off x="10995606" y="5944792"/>
            <a:ext cx="767644" cy="801511"/>
          </a:xfrm>
          <a:prstGeom prst="notchedRightArrow">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5334" y="150637"/>
            <a:ext cx="4944534" cy="707319"/>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ru-RU" sz="3200" b="1" dirty="0">
                <a:ln>
                  <a:solidFill>
                    <a:schemeClr val="bg1"/>
                  </a:solidFill>
                </a:ln>
                <a:solidFill>
                  <a:srgbClr val="A50021"/>
                </a:solidFill>
                <a:latin typeface="+mn-lt"/>
              </a:rPr>
              <a:t>Прояви </a:t>
            </a:r>
            <a:r>
              <a:rPr lang="ru-RU" sz="3200" b="1" dirty="0" smtClean="0">
                <a:ln>
                  <a:solidFill>
                    <a:schemeClr val="bg1"/>
                  </a:solidFill>
                </a:ln>
                <a:solidFill>
                  <a:srgbClr val="A50021"/>
                </a:solidFill>
                <a:latin typeface="+mn-lt"/>
              </a:rPr>
              <a:t>ПТСР у </a:t>
            </a:r>
            <a:r>
              <a:rPr lang="ru-RU" sz="3200" b="1" dirty="0" err="1" smtClean="0">
                <a:ln>
                  <a:solidFill>
                    <a:schemeClr val="bg1"/>
                  </a:solidFill>
                </a:ln>
                <a:solidFill>
                  <a:srgbClr val="A50021"/>
                </a:solidFill>
                <a:latin typeface="+mn-lt"/>
              </a:rPr>
              <a:t>дітей</a:t>
            </a:r>
            <a:endParaRPr lang="ru-RU" sz="3200" b="1" dirty="0">
              <a:ln>
                <a:solidFill>
                  <a:schemeClr val="bg1"/>
                </a:solidFill>
              </a:ln>
              <a:solidFill>
                <a:srgbClr val="A50021"/>
              </a:solidFill>
              <a:latin typeface="+mn-lt"/>
            </a:endParaRPr>
          </a:p>
        </p:txBody>
      </p:sp>
      <p:sp>
        <p:nvSpPr>
          <p:cNvPr id="3" name="Заголовок 1"/>
          <p:cNvSpPr txBox="1"/>
          <p:nvPr/>
        </p:nvSpPr>
        <p:spPr>
          <a:xfrm>
            <a:off x="1693333" y="1490134"/>
            <a:ext cx="9414933" cy="2994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200" b="1" dirty="0">
              <a:solidFill>
                <a:srgbClr val="660033"/>
              </a:solidFill>
              <a:latin typeface="+mn-lt"/>
            </a:endParaRPr>
          </a:p>
        </p:txBody>
      </p:sp>
      <p:sp>
        <p:nvSpPr>
          <p:cNvPr id="4" name="Прямоугольник 3"/>
          <p:cNvSpPr/>
          <p:nvPr/>
        </p:nvSpPr>
        <p:spPr>
          <a:xfrm>
            <a:off x="1213554" y="1159692"/>
            <a:ext cx="10374489" cy="489364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buFont typeface="Wingdings" panose="05000000000000000000" pitchFamily="2" charset="2"/>
              <a:buChar char="Ø"/>
            </a:pPr>
            <a:r>
              <a:rPr lang="uk-UA" sz="2400" dirty="0" smtClean="0">
                <a:solidFill>
                  <a:srgbClr val="0070C0"/>
                </a:solidFill>
              </a:rPr>
              <a:t>постійні згадування про пережиті події (нав'язливі спогади, про які дитина може не зізнаватися дорослим), водночас уникнення всього, що нагадує їй про пережите;</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емоційне напруження, вияви агресії або ж навпаки – апатичність, </a:t>
            </a:r>
            <a:r>
              <a:rPr lang="uk-UA" sz="2400" dirty="0" err="1" smtClean="0">
                <a:solidFill>
                  <a:srgbClr val="0070C0"/>
                </a:solidFill>
              </a:rPr>
              <a:t>депресивність</a:t>
            </a:r>
            <a:r>
              <a:rPr lang="uk-UA" sz="2400" dirty="0" smtClean="0">
                <a:solidFill>
                  <a:srgbClr val="0070C0"/>
                </a:solidFill>
              </a:rPr>
              <a:t>, емоційна відстороненість;</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порушення сну, страшні сновидіння, через які дитина прокидається вночі, діти дошкільного та молодшого шкільного віку можуть плакати вночі;</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підвищення рівня тривожності, очікування повторення подій;</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порушення пам'яті, уваги, здатності вчитися;</a:t>
            </a:r>
            <a:endParaRPr lang="uk-UA" sz="2400" dirty="0" smtClean="0">
              <a:solidFill>
                <a:srgbClr val="0070C0"/>
              </a:solidFill>
            </a:endParaRPr>
          </a:p>
          <a:p>
            <a:pPr marL="342900" indent="-342900">
              <a:buFont typeface="Wingdings" panose="05000000000000000000" pitchFamily="2" charset="2"/>
              <a:buChar char="Ø"/>
            </a:pPr>
            <a:r>
              <a:rPr lang="uk-UA" sz="2400" dirty="0" smtClean="0">
                <a:solidFill>
                  <a:srgbClr val="0070C0"/>
                </a:solidFill>
              </a:rPr>
              <a:t>постійне </a:t>
            </a:r>
            <a:r>
              <a:rPr lang="uk-UA" sz="2400" dirty="0" err="1" smtClean="0">
                <a:solidFill>
                  <a:srgbClr val="0070C0"/>
                </a:solidFill>
              </a:rPr>
              <a:t>відігравання</a:t>
            </a:r>
            <a:r>
              <a:rPr lang="uk-UA" sz="2400" dirty="0" smtClean="0">
                <a:solidFill>
                  <a:srgbClr val="0070C0"/>
                </a:solidFill>
              </a:rPr>
              <a:t> пережитого у грі (для дітей дошкільного та молодшого шкільного віку);</a:t>
            </a:r>
            <a:endParaRPr lang="uk-UA" sz="2400" dirty="0" smtClean="0">
              <a:solidFill>
                <a:srgbClr val="0070C0"/>
              </a:solidFill>
            </a:endParaRPr>
          </a:p>
          <a:p>
            <a:pPr marL="342900" indent="-342900">
              <a:buFont typeface="Wingdings" panose="05000000000000000000" pitchFamily="2" charset="2"/>
              <a:buChar char="Ø"/>
            </a:pPr>
            <a:r>
              <a:rPr lang="uk-UA" sz="2400" dirty="0" err="1" smtClean="0">
                <a:solidFill>
                  <a:srgbClr val="0070C0"/>
                </a:solidFill>
              </a:rPr>
              <a:t>саморуйнівна</a:t>
            </a:r>
            <a:r>
              <a:rPr lang="uk-UA" sz="2400" dirty="0" smtClean="0">
                <a:solidFill>
                  <a:srgbClr val="0070C0"/>
                </a:solidFill>
              </a:rPr>
              <a:t> поведінка (зокрема у підлітків: нанесення </a:t>
            </a:r>
            <a:r>
              <a:rPr lang="uk-UA" sz="2400" dirty="0" err="1" smtClean="0">
                <a:solidFill>
                  <a:srgbClr val="0070C0"/>
                </a:solidFill>
              </a:rPr>
              <a:t>самоушкоджень</a:t>
            </a:r>
            <a:r>
              <a:rPr lang="uk-UA" sz="2400" dirty="0" smtClean="0">
                <a:solidFill>
                  <a:srgbClr val="0070C0"/>
                </a:solidFill>
              </a:rPr>
              <a:t>, алкоголізація, наркотизація).</a:t>
            </a:r>
            <a:endParaRPr lang="uk-UA" sz="2400" dirty="0">
              <a:solidFill>
                <a:srgbClr val="0070C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95694" y="466197"/>
            <a:ext cx="10493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18333</Words>
  <Application>WPS Presentation</Application>
  <PresentationFormat>Произвольный</PresentationFormat>
  <Paragraphs>210</Paragraphs>
  <Slides>37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Arial</vt:lpstr>
      <vt:lpstr>SimSun</vt:lpstr>
      <vt:lpstr>Wingdings</vt:lpstr>
      <vt:lpstr>Aharoni</vt:lpstr>
      <vt:lpstr>Yu Gothic UI Semibold</vt:lpstr>
      <vt:lpstr>Times New Roman</vt:lpstr>
      <vt:lpstr>Arial</vt:lpstr>
      <vt:lpstr>Calibri</vt:lpstr>
      <vt:lpstr>Microsoft YaHei</vt:lpstr>
      <vt:lpstr>Arial Unicode MS</vt:lpstr>
      <vt:lpstr>Calibri Light</vt:lpstr>
      <vt:lpstr>Roboto</vt:lpstr>
      <vt:lpstr>Liberation Mono</vt:lpstr>
      <vt:lpstr>Тема Office</vt:lpstr>
      <vt:lpstr>ПІДТРИМКА ДІТЕЙ ДОШКІЛЬНОГО ВІКУ   в надзивачайних ситуаціях</vt:lpstr>
      <vt:lpstr>PowerPoint 演示文稿</vt:lpstr>
      <vt:lpstr>Що таке ПТСР? </vt:lpstr>
      <vt:lpstr>ПТСР – це крайня реакція на сильний стресор, що загрожує життю людини. Частота ПТСР саме у момент надзвичайної ситуації низька. Зазвичай ПТСР починає проявлятися приблизно через шість місяців після травмуючої події. Проте, якщо стресор має потужну тривалу у часі дію (наприклад, перебування в окупації, постійні ситуації обстрілів та повітряних тривог тощо), вірогідність швидкого розвитку ПТСР підвищується.</vt:lpstr>
      <vt:lpstr>PowerPoint 演示文稿</vt:lpstr>
      <vt:lpstr>Пропонуємо з’ясувати: у кого найчастіше проявляється ПТСР</vt:lpstr>
      <vt:lpstr>Найбільш уразливими є люди у віці до 22 або старше 30 років. Щодо гендерних особливостей науковці зазначають, що у 8% чоловіків та 20% жінок розвивається ПТСР після травмуючих подій. Діти та підлітки так само перебувають у зоні ризику щодо розвитку ПТСР.   Водночас, кожна людина, яку зачепили військові дії, має свої переживання та реакції, що є абсолютно нормальними у відповідь на ненормальну ситуацію.   Важливо пам’ятати: психіка як дорослих, так і особливо дітей та підлітків, має величезні резерви для відновлення і саморегуляції. Завдяки підтримці рідних та, за потреби, психологічної підтримки фахівців, людина може повернутися до норми після травмуючого досвіду. </vt:lpstr>
      <vt:lpstr>Прояви ПТСР</vt:lpstr>
      <vt:lpstr>Прояви ПТСР у дітей</vt:lpstr>
      <vt:lpstr>Пропонуємо розглянути фази ПТСР у дітей</vt:lpstr>
      <vt:lpstr> Для того, щоб знизити ризики появи ПТСР та сприяти зціленню, якщо ознаки розладу вже є, необхідно:</vt:lpstr>
      <vt:lpstr>-психологічно стабілізуватися самим, завдяки нижче описаним крокам. Лише емоційно стабілізувавшись, ми можемо підтримати наших дітей. Водночас важливо пам’ятати, що батьки мають право на емоції. Дітям важливо пояснити, чому ви так реагуєте, але водночас наголосити, що з часом стане легше та ваша родина з цим точно впорається;   - налагодити режим дня та повернути, за можливості,  частину звичних справ; заручитися підтримкою близьких – налагодити спілкування зі значущими людьми, якщо це надає вам підтримку та налаштовує на позитив;  - включатися у фізичну активність (робити фізичні вправи або щонайменше – гуляти на свіжому повітрі);  - обмежити перегляд новин та сортувати інформацію, яку ви отримуєте: обирати лише достовірні канали, які не транслюють кровопролиття та іншого вкрай негативного та негативно емоційно забарвленого контенту;   - залучатися до допомоги іншим, адже волонтерування дає величезний ресурс; звернутися за допомогою до психолога/психотерапевта, який допоможе опанувати техніки емоційної стабілізації себе і близьких та попередити або зупинити розвиток ПТСР. </vt:lpstr>
      <vt:lpstr>- забезпечити (відновити) почуття безпеки;   - залучати дитину до фізичної активності (фізкультура, танці, регулярні прогулянки на свіжому повітрі тощо);  - відновити режим дня, наскільки це можливо (навчання в школі, якщо це доступно; виконання певних завдань; рухова активність; вчасний сон тощо), це надає дітям почуття захищеності, ресурс та надію на повернення до звичайного, мирного життя;   - надавати дитині почуття єдності та підтримки (у першу чергу – з боку батьків або осіб, які їх замінюють): дитина має знати, що близькі люди поруч і вони її люблять; важливими тут будуть також безпечний тілесний контакт – обійми з близькими дорослими, тримання за руку тощо;  - вислуховувати дитину, коли вона хоче поговорити, отримати відповіді на свої запитання;  - дозволити дитині висловлювати свої емоції та почуття (не можна говорити “не згадуй цього” або “забудь про це” – навпаки, важливо надати можливість максимально висловитися та виявити емоції); </vt:lpstr>
      <vt:lpstr>- пояснювати дитині те, що сталося: правдива інформація, доступними для віку словами, розуміння ситуації в цілому та причин того, що відбулося, є важливою і працює за для зцілення;   - залучати дитину до соціальної активності: спілкування з однолітками, волонтерської діяльності в громаді, доступної віку тощо;  - скеровувати агресію дитини та формувати здорові поведінкові рамки: попри те, що дитині може бути важко справлятися з емоціями, вона повинна розуміти, що кривдити інших, слабших або тварин – недопустимо;   - надати доступ дитині до професійної психологічної/психотерапевтичної допомоги: фахівці підкажуть дитині та батькам, як справлятися з емоціями, як навчитися релаксації, як контролювати негативні спогади тощо, що допоможе попередити або зупинити розвиток ПТСР.   </vt:lpstr>
      <vt:lpstr>PowerPoint 演示文稿</vt:lpstr>
      <vt:lpstr>Як встановити контакт з дитиною, що пережила травматичний досвід</vt:lpstr>
      <vt:lpstr> Через війну багато дітей пережили травматичний досвід. Вони могли стати свідками жорстокості, часто були позбавлені найнеобхіднішого — їжі чи сну  Психологиня Анна Козлова описала алгоритм дій для волонтерів, якого варто дотримуватись під час спілкування з дітьми, які пережили травматичний досвід: https://uni.cf/3IhDgoq Встановлення контакту з дітьми має складатись 4 етапів:  «Знайомство»,  «Оцінювання потреб дитини», «Знайомство з місцевістю»,  «Підтримка».  </vt:lpstr>
      <vt:lpstr>Як встановити контакт з дитиною:</vt:lpstr>
      <vt:lpstr>PowerPoint 演示文稿</vt:lpstr>
      <vt:lpstr>PowerPoint 演示文稿</vt:lpstr>
      <vt:lpstr>PowerPoint 演示文稿</vt:lpstr>
      <vt:lpstr>Запрошуємо до роздумів:</vt:lpstr>
      <vt:lpstr>Що не рекомендується робити  під час спілкування з дитиною:</vt:lpstr>
      <vt:lpstr>PowerPoint 演示文稿</vt:lpstr>
      <vt:lpstr>PowerPoint 演示文稿</vt:lpstr>
      <vt:lpstr>PowerPoint 演示文稿</vt:lpstr>
      <vt:lpstr>PowerPoint 演示文稿</vt:lpstr>
      <vt:lpstr>Дітей, які мають розлади аутичного спектра  та/або психічні порушення розвитку,  варто заздалегідь підготувати до ситуацій, коли будуть чутні вибухи або доведеться спускатися у бомбосховища. Батьки, які пережили такий досвід у 2014-2015 роках, радять:</vt:lpstr>
      <vt:lpstr>PowerPoint 演示文稿</vt:lpstr>
      <vt:lpstr>Рекомендації для батьків:</vt:lpstr>
      <vt:lpstr>Проговорюйте емоції </vt:lpstr>
      <vt:lpstr>Обіймайте дитину</vt:lpstr>
      <vt:lpstr>PowerPoint 演示文稿</vt:lpstr>
      <vt:lpstr>Як батькам підтримати дитину?</vt:lpstr>
      <vt:lpstr>PowerPoint 演示文稿</vt:lpstr>
      <vt:lpstr>Список використаних джерел:</vt:lpstr>
      <vt:lpstr>Дякую!  Разом ми зможемо все!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olera</cp:lastModifiedBy>
  <cp:revision>59</cp:revision>
  <dcterms:created xsi:type="dcterms:W3CDTF">2021-04-14T06:29:00Z</dcterms:created>
  <dcterms:modified xsi:type="dcterms:W3CDTF">2022-08-11T06:15:26Z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4352E57E3BA54382B233A0648BFF6234</vt:lpwstr>
  </property>
  <property fmtid="{D5CDD505-2E9C-101B-9397-08002B2CF9AE}" pid="3" name="KSOProductBuildVer">
    <vt:lpwstr>1033-11.2.0.11254</vt:lpwstr>
  </property>
</Properties>
</file>